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1222" r:id="rId4"/>
    <p:sldId id="1110" r:id="rId5"/>
    <p:sldId id="1223" r:id="rId6"/>
    <p:sldId id="1111" r:id="rId7"/>
    <p:sldId id="1214" r:id="rId8"/>
    <p:sldId id="1217" r:id="rId9"/>
    <p:sldId id="320" r:id="rId10"/>
    <p:sldId id="1221" r:id="rId11"/>
    <p:sldId id="322" r:id="rId12"/>
    <p:sldId id="1147" r:id="rId13"/>
    <p:sldId id="1159" r:id="rId14"/>
    <p:sldId id="31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B3F200"/>
    <a:srgbClr val="1A1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ite AURA" userId="e7ab0344aca7afef" providerId="LiveId" clId="{A367B69D-358E-42AD-9193-E53A1E34B7C2}"/>
    <pc:docChg chg="custSel modSld">
      <pc:chgData name="Comite AURA" userId="e7ab0344aca7afef" providerId="LiveId" clId="{A367B69D-358E-42AD-9193-E53A1E34B7C2}" dt="2022-09-06T06:52:03.950" v="123" actId="20577"/>
      <pc:docMkLst>
        <pc:docMk/>
      </pc:docMkLst>
      <pc:sldChg chg="addSp delSp modSp mod">
        <pc:chgData name="Comite AURA" userId="e7ab0344aca7afef" providerId="LiveId" clId="{A367B69D-358E-42AD-9193-E53A1E34B7C2}" dt="2022-09-06T06:52:03.950" v="123" actId="20577"/>
        <pc:sldMkLst>
          <pc:docMk/>
          <pc:sldMk cId="3777799004" sldId="320"/>
        </pc:sldMkLst>
        <pc:spChg chg="mod">
          <ac:chgData name="Comite AURA" userId="e7ab0344aca7afef" providerId="LiveId" clId="{A367B69D-358E-42AD-9193-E53A1E34B7C2}" dt="2022-09-06T06:51:54.495" v="114" actId="1076"/>
          <ac:spMkLst>
            <pc:docMk/>
            <pc:sldMk cId="3777799004" sldId="320"/>
            <ac:spMk id="4" creationId="{BFA1E427-7292-4CAA-A0ED-229CC2A45DE4}"/>
          </ac:spMkLst>
        </pc:spChg>
        <pc:spChg chg="del">
          <ac:chgData name="Comite AURA" userId="e7ab0344aca7afef" providerId="LiveId" clId="{A367B69D-358E-42AD-9193-E53A1E34B7C2}" dt="2022-09-06T06:51:44.622" v="111" actId="21"/>
          <ac:spMkLst>
            <pc:docMk/>
            <pc:sldMk cId="3777799004" sldId="320"/>
            <ac:spMk id="5" creationId="{00000000-0000-0000-0000-000000000000}"/>
          </ac:spMkLst>
        </pc:spChg>
        <pc:spChg chg="add mod">
          <ac:chgData name="Comite AURA" userId="e7ab0344aca7afef" providerId="LiveId" clId="{A367B69D-358E-42AD-9193-E53A1E34B7C2}" dt="2022-09-06T06:52:03.950" v="123" actId="20577"/>
          <ac:spMkLst>
            <pc:docMk/>
            <pc:sldMk cId="3777799004" sldId="320"/>
            <ac:spMk id="15" creationId="{60010BCC-0B73-E526-4C8A-E0FC4CE8E594}"/>
          </ac:spMkLst>
        </pc:spChg>
        <pc:graphicFrameChg chg="add del mod">
          <ac:chgData name="Comite AURA" userId="e7ab0344aca7afef" providerId="LiveId" clId="{A367B69D-358E-42AD-9193-E53A1E34B7C2}" dt="2022-09-06T06:49:51.593" v="1" actId="21"/>
          <ac:graphicFrameMkLst>
            <pc:docMk/>
            <pc:sldMk cId="3777799004" sldId="320"/>
            <ac:graphicFrameMk id="13" creationId="{E0E1D749-4C22-EFB2-919E-259811A2023E}"/>
          </ac:graphicFrameMkLst>
        </pc:graphicFrameChg>
        <pc:picChg chg="mod">
          <ac:chgData name="Comite AURA" userId="e7ab0344aca7afef" providerId="LiveId" clId="{A367B69D-358E-42AD-9193-E53A1E34B7C2}" dt="2022-09-06T06:51:50.416" v="113" actId="688"/>
          <ac:picMkLst>
            <pc:docMk/>
            <pc:sldMk cId="3777799004" sldId="320"/>
            <ac:picMk id="2" creationId="{CDAD121B-2AC0-E5D7-0484-1774B52D8F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53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ABCCB3-3F8D-2347-AE6B-9AB3A1B1E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585788" y="4859199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A21B17-80D5-644E-84D2-B753028AD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A569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70B138E-B582-2946-9388-3D64115AF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57401"/>
            <a:ext cx="3014663" cy="1325563"/>
          </a:xfrm>
        </p:spPr>
        <p:txBody>
          <a:bodyPr/>
          <a:lstStyle>
            <a:lvl1pPr marL="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>
                <a:solidFill>
                  <a:srgbClr val="5C579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non </a:t>
            </a:r>
            <a:r>
              <a:rPr lang="fr-FR" err="1"/>
              <a:t>scelerisque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eu pretium mi.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C1469A-DBB7-FA41-9179-CC2801A6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A5690"/>
                </a:solidFill>
              </a:defRPr>
            </a:lvl1pPr>
          </a:lstStyle>
          <a:p>
            <a:fld id="{7084F70A-6102-C742-B97B-92173F252276}" type="slidenum">
              <a:rPr lang="fr-FR" smtClean="0"/>
              <a:pPr/>
              <a:t>‹N°›</a:t>
            </a:fld>
            <a:endParaRPr lang="fr-FR">
              <a:solidFill>
                <a:srgbClr val="5A5690"/>
              </a:solidFill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184EBF3-58CC-ED44-9B56-EB9BC77282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9050" y="2057400"/>
            <a:ext cx="4729163" cy="3015343"/>
          </a:xfrm>
        </p:spPr>
        <p:txBody>
          <a:bodyPr/>
          <a:lstStyle>
            <a:lvl1pPr marL="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rgbClr val="5C5791"/>
                </a:solidFill>
              </a:defRPr>
            </a:lvl1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non </a:t>
            </a:r>
            <a:r>
              <a:rPr lang="fr-FR" err="1"/>
              <a:t>scelerisque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eu pretium mi.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imperdiet</a:t>
            </a:r>
            <a:r>
              <a:rPr lang="fr-FR"/>
              <a:t> </a:t>
            </a:r>
            <a:r>
              <a:rPr lang="fr-FR" err="1"/>
              <a:t>elementum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, id </a:t>
            </a:r>
            <a:r>
              <a:rPr lang="fr-FR" err="1"/>
              <a:t>egestas</a:t>
            </a:r>
            <a:r>
              <a:rPr lang="fr-FR"/>
              <a:t> magna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laoreet</a:t>
            </a:r>
            <a:r>
              <a:rPr lang="fr-FR"/>
              <a:t>.  Nam </a:t>
            </a:r>
            <a:r>
              <a:rPr lang="fr-FR" err="1"/>
              <a:t>viverra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rhoncus</a:t>
            </a:r>
            <a:r>
              <a:rPr lang="fr-FR"/>
              <a:t>.</a:t>
            </a:r>
          </a:p>
          <a:p>
            <a:pPr marL="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non </a:t>
            </a:r>
            <a:r>
              <a:rPr lang="fr-FR" err="1"/>
              <a:t>scelerisque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eu pretium mi.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imperdiet</a:t>
            </a:r>
            <a:r>
              <a:rPr lang="fr-FR"/>
              <a:t> </a:t>
            </a:r>
            <a:r>
              <a:rPr lang="fr-FR" err="1"/>
              <a:t>elementum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, id </a:t>
            </a:r>
            <a:r>
              <a:rPr lang="fr-FR" err="1"/>
              <a:t>egestas</a:t>
            </a:r>
            <a:r>
              <a:rPr lang="fr-FR"/>
              <a:t> magna </a:t>
            </a:r>
            <a:r>
              <a:rPr lang="fr-FR" err="1"/>
              <a:t>venenatis</a:t>
            </a:r>
            <a:r>
              <a:rPr lang="fr-FR"/>
              <a:t> </a:t>
            </a:r>
            <a:r>
              <a:rPr lang="fr-FR" err="1"/>
              <a:t>laoreet</a:t>
            </a:r>
            <a:r>
              <a:rPr lang="fr-FR"/>
              <a:t>.  Nam </a:t>
            </a:r>
            <a:r>
              <a:rPr lang="fr-FR" err="1"/>
              <a:t>viverra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rhoncus</a:t>
            </a:r>
            <a:r>
              <a:rPr lang="fr-FR"/>
              <a:t>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5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t clé 01 + détails D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AE041-7A73-E345-9FDB-5BABA3DED1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71067" y="2853539"/>
            <a:ext cx="3044283" cy="926725"/>
          </a:xfrm>
        </p:spPr>
        <p:txBody>
          <a:bodyPr/>
          <a:lstStyle>
            <a:lvl1pPr marL="0" algn="ctr">
              <a:buNone/>
              <a:defRPr sz="2100" b="1" i="0">
                <a:solidFill>
                  <a:srgbClr val="5C5791"/>
                </a:solidFill>
                <a:latin typeface="Montserrat SemiBold" pitchFamily="2" charset="77"/>
              </a:defRPr>
            </a:lvl1pPr>
            <a:lvl2pPr>
              <a:defRPr>
                <a:solidFill>
                  <a:srgbClr val="5C5791"/>
                </a:solidFill>
              </a:defRPr>
            </a:lvl2pPr>
            <a:lvl3pPr>
              <a:defRPr>
                <a:solidFill>
                  <a:srgbClr val="5C5791"/>
                </a:solidFill>
              </a:defRPr>
            </a:lvl3pPr>
            <a:lvl4pPr>
              <a:defRPr>
                <a:solidFill>
                  <a:srgbClr val="5C5791"/>
                </a:solidFill>
              </a:defRPr>
            </a:lvl4pPr>
            <a:lvl5pPr>
              <a:defRPr>
                <a:solidFill>
                  <a:srgbClr val="5C5791"/>
                </a:solidFill>
              </a:defRPr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604575-D979-B04E-9E74-50AECADF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A5690"/>
                </a:solidFill>
              </a:defRPr>
            </a:lvl1pPr>
          </a:lstStyle>
          <a:p>
            <a:fld id="{7084F70A-6102-C742-B97B-92173F252276}" type="slidenum">
              <a:rPr lang="fr-FR" smtClean="0"/>
              <a:pPr/>
              <a:t>‹N°›</a:t>
            </a:fld>
            <a:endParaRPr lang="fr-FR">
              <a:solidFill>
                <a:srgbClr val="5A5690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8EFEAF-A704-4242-A377-43A647D1E51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71067" y="4120934"/>
            <a:ext cx="3044283" cy="1187046"/>
          </a:xfrm>
        </p:spPr>
        <p:txBody>
          <a:bodyPr/>
          <a:lstStyle>
            <a:lvl1pPr marL="0" marR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rgbClr val="5C5791"/>
                </a:solidFill>
                <a:latin typeface="Montserrat" pitchFamily="2" charset="77"/>
              </a:defRPr>
            </a:lvl1pPr>
            <a:lvl2pPr>
              <a:defRPr>
                <a:solidFill>
                  <a:srgbClr val="5C5791"/>
                </a:solidFill>
              </a:defRPr>
            </a:lvl2pPr>
            <a:lvl3pPr>
              <a:defRPr>
                <a:solidFill>
                  <a:srgbClr val="5C5791"/>
                </a:solidFill>
              </a:defRPr>
            </a:lvl3pPr>
            <a:lvl4pPr>
              <a:defRPr>
                <a:solidFill>
                  <a:srgbClr val="5C5791"/>
                </a:solidFill>
              </a:defRPr>
            </a:lvl4pPr>
            <a:lvl5pPr>
              <a:defRPr>
                <a:solidFill>
                  <a:srgbClr val="5C5791"/>
                </a:solidFill>
              </a:defRPr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Maecenas</a:t>
            </a:r>
            <a:r>
              <a:rPr lang="fr-FR"/>
              <a:t> non </a:t>
            </a:r>
            <a:r>
              <a:rPr lang="fr-FR" err="1"/>
              <a:t>scelerisque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, eu pretium mi.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F5C9A7D-8B14-2D4B-AEA5-3A844E02B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1067" y="1697841"/>
            <a:ext cx="3044283" cy="677369"/>
          </a:xfrm>
        </p:spPr>
        <p:txBody>
          <a:bodyPr anchor="t"/>
          <a:lstStyle>
            <a:lvl1pPr algn="ctr">
              <a:defRPr sz="3300">
                <a:solidFill>
                  <a:srgbClr val="FE941D"/>
                </a:solidFill>
              </a:defRPr>
            </a:lvl1pPr>
          </a:lstStyle>
          <a:p>
            <a:r>
              <a:rPr lang="fr-FR"/>
              <a:t>MOT CLÉ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AD1023-5A50-0848-8B8A-00CD6036C6F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9A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4051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CF3C-B104-4CD3-8289-F4E74C14D721}" type="datetimeFigureOut">
              <a:rPr lang="fr-FR" smtClean="0"/>
              <a:pPr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C57A-BCDC-40F8-BFC8-E1D7C47B5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19884746/33ff3181c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vimeo.com/722316232/707bb26248?fbclid=IwAR34c6tPOOSGyHbpxtw7120pdL5L8ucARMKKNeKlkZaz3WflADYvHiALqgc" TargetMode="External"/><Relationship Id="rId4" Type="http://schemas.openxmlformats.org/officeDocument/2006/relationships/hyperlink" Target="https://vimeo.com/719885092/4213d2d933?fbclid=IwAR3HDlTgSQXpcJk3ZJbrysRo_845PXDuXaoo8AuA_WhWOt9bXeKnR6Kjv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360CE-1D64-45DC-A42A-EE86DDCC49B1}"/>
              </a:ext>
            </a:extLst>
          </p:cNvPr>
          <p:cNvSpPr/>
          <p:nvPr/>
        </p:nvSpPr>
        <p:spPr>
          <a:xfrm>
            <a:off x="0" y="-24"/>
            <a:ext cx="9168001" cy="6876000"/>
          </a:xfrm>
          <a:prstGeom prst="rect">
            <a:avLst/>
          </a:prstGeom>
          <a:gradFill flip="none" rotWithShape="1">
            <a:gsLst>
              <a:gs pos="0">
                <a:srgbClr val="1A1D57"/>
              </a:gs>
              <a:gs pos="54000">
                <a:schemeClr val="accent1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941168"/>
            <a:ext cx="7772400" cy="1584176"/>
          </a:xfrm>
        </p:spPr>
        <p:txBody>
          <a:bodyPr>
            <a:normAutofit fontScale="90000"/>
          </a:bodyPr>
          <a:lstStyle/>
          <a:p>
            <a:b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FORUM TECHNIQUE AOUT 2022 – St Etienne Pratiques Non Compétitives</a:t>
            </a:r>
            <a:b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 </a:t>
            </a:r>
            <a:r>
              <a:rPr lang="fr-FR" sz="2400" b="1" cap="small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Evolugym</a:t>
            </a:r>
            <a:br>
              <a:rPr lang="fr-FR" sz="11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2400" b="1" cap="smal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6BDFCB-824D-4752-A671-BDC3166B8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52" y="1052736"/>
            <a:ext cx="3367895" cy="3575149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8CA2A-2B4F-866A-06CA-70B1699C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09" y="2847680"/>
            <a:ext cx="4298212" cy="2451012"/>
          </a:xfrm>
        </p:spPr>
        <p:txBody>
          <a:bodyPr anchor="t">
            <a:normAutofit/>
          </a:bodyPr>
          <a:lstStyle/>
          <a:p>
            <a:r>
              <a:rPr lang="fr-FR" sz="1800" dirty="0"/>
              <a:t>Du ministère aux enseignants </a:t>
            </a:r>
          </a:p>
          <a:p>
            <a:pPr lvl="1"/>
            <a:r>
              <a:rPr lang="fr-FR" sz="1600" dirty="0"/>
              <a:t>Ministère</a:t>
            </a:r>
          </a:p>
          <a:p>
            <a:pPr lvl="1"/>
            <a:r>
              <a:rPr lang="fr-FR" sz="1600" dirty="0"/>
              <a:t>Eduscol</a:t>
            </a:r>
          </a:p>
          <a:p>
            <a:pPr marL="342900" lvl="1" indent="0">
              <a:buNone/>
            </a:pPr>
            <a:endParaRPr lang="fr-FR" sz="1800" dirty="0"/>
          </a:p>
          <a:p>
            <a:r>
              <a:rPr lang="fr-FR" sz="1800" dirty="0"/>
              <a:t>Des clubs aux Etablissements scolaires</a:t>
            </a:r>
          </a:p>
          <a:p>
            <a:pPr lvl="1"/>
            <a:r>
              <a:rPr lang="fr-FR" sz="1600" dirty="0"/>
              <a:t>Rencontres</a:t>
            </a:r>
          </a:p>
          <a:p>
            <a:pPr lvl="1"/>
            <a:r>
              <a:rPr lang="fr-FR" sz="1600" dirty="0"/>
              <a:t>Echanges </a:t>
            </a:r>
            <a:endParaRPr lang="fr-FR" sz="1200" dirty="0"/>
          </a:p>
        </p:txBody>
      </p:sp>
      <p:pic>
        <p:nvPicPr>
          <p:cNvPr id="8194" name="Picture 2" descr="U comme... Up and down">
            <a:extLst>
              <a:ext uri="{FF2B5EF4-FFF2-40B4-BE49-F238E27FC236}">
                <a16:creationId xmlns:a16="http://schemas.microsoft.com/office/drawing/2014/main" id="{3E1CAB6B-C826-D135-36D1-91EC49E8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078" y="2205024"/>
            <a:ext cx="3530377" cy="37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9919F-6E60-004D-7834-0AEDC54A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9" y="1614488"/>
            <a:ext cx="4969859" cy="507572"/>
          </a:xfrm>
        </p:spPr>
        <p:txBody>
          <a:bodyPr anchor="b">
            <a:normAutofit fontScale="90000"/>
          </a:bodyPr>
          <a:lstStyle/>
          <a:p>
            <a:r>
              <a:rPr lang="fr-FR" sz="3000" dirty="0"/>
              <a:t>Un déploiement UP and Down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DE8E683-3B52-EBC4-0E34-CB3CC9BB16BE}"/>
              </a:ext>
            </a:extLst>
          </p:cNvPr>
          <p:cNvSpPr txBox="1">
            <a:spLocks/>
          </p:cNvSpPr>
          <p:nvPr/>
        </p:nvSpPr>
        <p:spPr>
          <a:xfrm>
            <a:off x="5519969" y="2418990"/>
            <a:ext cx="2189066" cy="34258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/>
              <a:t>FFGYM - Ministère EN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5C2935C-21BE-27F4-851B-6BB41BD38129}"/>
              </a:ext>
            </a:extLst>
          </p:cNvPr>
          <p:cNvSpPr txBox="1">
            <a:spLocks/>
          </p:cNvSpPr>
          <p:nvPr/>
        </p:nvSpPr>
        <p:spPr>
          <a:xfrm>
            <a:off x="5993580" y="5354063"/>
            <a:ext cx="2664619" cy="5426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/>
              <a:t>Clubs- Etablissements scolaires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BE21424-1802-DD57-CFF1-8B6B945CD50D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A39B105-B1AC-C88C-EB4A-21B3599EA227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C88DF1-0C09-3ECE-5F10-B24C8A4D9F00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40568B2A-B696-5BDD-5549-91149E872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FA91663-E77A-DCB0-248F-00DB2321A45E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7C453CC-77B0-029E-25DE-994310A82E66}"/>
              </a:ext>
            </a:extLst>
          </p:cNvPr>
          <p:cNvCxnSpPr/>
          <p:nvPr/>
        </p:nvCxnSpPr>
        <p:spPr>
          <a:xfrm>
            <a:off x="821505" y="1071546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DF4725A3-72AE-923C-E2AD-EF0C84F2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035">
            <a:off x="4660966" y="440418"/>
            <a:ext cx="3742238" cy="11517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6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1505" y="581363"/>
            <a:ext cx="750099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endParaRPr lang="fr-FR" sz="2400" b="1" cap="small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9751" y="1844824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7B8162F-A0A9-7040-2A75-3E417177C362}"/>
              </a:ext>
            </a:extLst>
          </p:cNvPr>
          <p:cNvSpPr txBox="1"/>
          <p:nvPr/>
        </p:nvSpPr>
        <p:spPr>
          <a:xfrm>
            <a:off x="3203847" y="407404"/>
            <a:ext cx="576771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20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Nouvelle Référente :  Sandra PINCON</a:t>
            </a:r>
          </a:p>
          <a:p>
            <a:endParaRPr lang="fr-FR" sz="2400" b="1" cap="small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BEC32-98C1-8369-A9A6-BD3466FA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710">
            <a:off x="388994" y="501392"/>
            <a:ext cx="2744485" cy="99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9FA8698-636B-879B-878A-D4B3FBD94719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D0B0A41-E0B4-6E1A-385B-9F1A3EFCA849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2159747-D6C8-7C9C-9AFD-A2323C2FA9C1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CAEC6445-E01F-6777-B083-09FAF8FCB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00EAD19-F0FF-2250-4852-3F21199B6C4F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0666B351-1276-6DA6-2E61-F9F185CC6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" y="1715256"/>
            <a:ext cx="8645191" cy="4623661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187F02D-4DED-E2FA-3AF6-F045A7D5A267}"/>
              </a:ext>
            </a:extLst>
          </p:cNvPr>
          <p:cNvCxnSpPr>
            <a:cxnSpLocks/>
          </p:cNvCxnSpPr>
          <p:nvPr/>
        </p:nvCxnSpPr>
        <p:spPr>
          <a:xfrm>
            <a:off x="3203847" y="908720"/>
            <a:ext cx="5436096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59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9FC93-D3EC-42F1-8308-A1E3DF8B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Nouveauté :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Application « licenciés gym+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A1A94-52E5-4833-A701-73A3FB359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774611"/>
            <a:ext cx="2979965" cy="1418034"/>
          </a:xfrm>
        </p:spPr>
        <p:txBody>
          <a:bodyPr>
            <a:normAutofit/>
          </a:bodyPr>
          <a:lstStyle/>
          <a:p>
            <a:r>
              <a:rPr lang="fr-FR" sz="2400" b="0" dirty="0">
                <a:solidFill>
                  <a:schemeClr val="tx1"/>
                </a:solidFill>
              </a:rPr>
              <a:t>Disponible sur les stores </a:t>
            </a:r>
            <a:r>
              <a:rPr lang="fr-FR" sz="2400" b="0" dirty="0" err="1">
                <a:solidFill>
                  <a:schemeClr val="tx1"/>
                </a:solidFill>
              </a:rPr>
              <a:t>Androïd</a:t>
            </a:r>
            <a:r>
              <a:rPr lang="fr-FR" sz="2400" b="0" dirty="0">
                <a:solidFill>
                  <a:schemeClr val="tx1"/>
                </a:solidFill>
              </a:rPr>
              <a:t> pour l’instant</a:t>
            </a:r>
            <a:endParaRPr lang="fr-FR" sz="2400" b="0" dirty="0">
              <a:solidFill>
                <a:schemeClr val="tx1"/>
              </a:solidFill>
              <a:latin typeface="Montserrat Medium" panose="00000600000000000000" pitchFamily="50" charset="0"/>
            </a:endParaRP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569DA6-2D5F-4DEF-8C31-7021A5740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7236" y="2375223"/>
            <a:ext cx="4813236" cy="3282043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Pour les non licenciés : direction sur la page fédérale avec les infos concernant les clubs gym+ en région et coordonnées du chefs de projet gym+.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C462223-CF42-42F9-B5E9-AC9A2A49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437578"/>
            <a:ext cx="1420465" cy="265571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1B4D696-23DB-99D3-8D3D-2DC6663F6681}"/>
              </a:ext>
            </a:extLst>
          </p:cNvPr>
          <p:cNvGrpSpPr/>
          <p:nvPr/>
        </p:nvGrpSpPr>
        <p:grpSpPr>
          <a:xfrm>
            <a:off x="1" y="6420654"/>
            <a:ext cx="9143999" cy="650103"/>
            <a:chOff x="1" y="6235280"/>
            <a:chExt cx="9143999" cy="65010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A474AD0-E084-66F1-6997-036F770698FC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0ACBDD-8FA2-D184-ED75-6DA59335A7E5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437E9EB-B6AC-B261-A055-FCE128967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02A8F35-DD6D-0DCE-3538-1D00EEB37D8C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AC1D059E-E6DE-4ED0-B3BB-C0E25C58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710">
            <a:off x="327174" y="412194"/>
            <a:ext cx="1756475" cy="6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0E23558-2183-4D6E-B8C4-3A2DFC46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1067" y="3340303"/>
            <a:ext cx="3044283" cy="2302307"/>
          </a:xfrm>
        </p:spPr>
        <p:txBody>
          <a:bodyPr anchor="ctr">
            <a:normAutofit fontScale="85000" lnSpcReduction="10000"/>
          </a:bodyPr>
          <a:lstStyle/>
          <a:p>
            <a:pPr marL="42863" indent="-214313">
              <a:buFontTx/>
              <a:buChar char="-"/>
            </a:pPr>
            <a:r>
              <a:rPr lang="fr-FR" b="0"/>
              <a:t>Facebook coach gym+</a:t>
            </a:r>
          </a:p>
          <a:p>
            <a:pPr marL="42863" indent="-214313">
              <a:buFontTx/>
              <a:buChar char="-"/>
            </a:pPr>
            <a:r>
              <a:rPr lang="fr-FR" b="0"/>
              <a:t>Newsletter - </a:t>
            </a:r>
            <a:r>
              <a:rPr lang="fr-FR" b="0" err="1"/>
              <a:t>GymMag</a:t>
            </a:r>
            <a:r>
              <a:rPr lang="fr-FR" b="0"/>
              <a:t> </a:t>
            </a:r>
          </a:p>
          <a:p>
            <a:pPr marL="42863" indent="-214313">
              <a:buFontTx/>
              <a:buChar char="-"/>
            </a:pPr>
            <a:r>
              <a:rPr lang="fr-FR" b="0"/>
              <a:t>Vidéos de présentation</a:t>
            </a:r>
          </a:p>
          <a:p>
            <a:pPr marL="42863" indent="-214313">
              <a:buFontTx/>
              <a:buChar char="-"/>
            </a:pPr>
            <a:r>
              <a:rPr lang="fr-FR" b="0"/>
              <a:t>Kit de communication</a:t>
            </a:r>
          </a:p>
          <a:p>
            <a:pPr marL="42863" indent="-214313">
              <a:buFontTx/>
              <a:buChar char="-"/>
            </a:pPr>
            <a:r>
              <a:rPr lang="fr-FR" b="0"/>
              <a:t>Sites des régions </a:t>
            </a:r>
          </a:p>
          <a:p>
            <a:pPr marL="42863" indent="-214313">
              <a:buFontTx/>
              <a:buChar char="-"/>
            </a:pPr>
            <a:endParaRPr lang="fr-FR" b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4045E58-BB1A-4D7A-B9CB-695EE6BE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solidFill>
                  <a:schemeClr val="accent2"/>
                </a:solidFill>
              </a:rPr>
              <a:t>Les</a:t>
            </a:r>
            <a:r>
              <a:rPr lang="fr-FR"/>
              <a:t> outils en cours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AD5DB3-7628-4A34-91F7-66F70B29A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32" t="14056" b="7045"/>
          <a:stretch/>
        </p:blipFill>
        <p:spPr>
          <a:xfrm>
            <a:off x="115892" y="908720"/>
            <a:ext cx="3379388" cy="1866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2E629A-4A0C-4F4B-93B2-148067F81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3" t="10478" r="3365" b="6751"/>
          <a:stretch/>
        </p:blipFill>
        <p:spPr>
          <a:xfrm>
            <a:off x="1105580" y="3717109"/>
            <a:ext cx="3216442" cy="17228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C4BF71-2363-4F65-BA6A-000B4596A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208" y="508260"/>
            <a:ext cx="1833107" cy="1031123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1B8F63D-E251-8C5A-DAEB-925FE57C6864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2297887-9152-F4F7-8DB7-463210EDDBCA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6F2A91-9ADF-E123-D9FB-4B605BC68D95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E0678F7-B0A3-E83F-9173-52090C9AF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A4388EE-A1F1-83B8-8519-894D10B3A492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83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360CE-1D64-45DC-A42A-EE86DDCC49B1}"/>
              </a:ext>
            </a:extLst>
          </p:cNvPr>
          <p:cNvSpPr/>
          <p:nvPr/>
        </p:nvSpPr>
        <p:spPr>
          <a:xfrm>
            <a:off x="0" y="-24"/>
            <a:ext cx="9168001" cy="6876000"/>
          </a:xfrm>
          <a:prstGeom prst="rect">
            <a:avLst/>
          </a:prstGeom>
          <a:gradFill flip="none" rotWithShape="1">
            <a:gsLst>
              <a:gs pos="0">
                <a:srgbClr val="1A1D57"/>
              </a:gs>
              <a:gs pos="54000">
                <a:schemeClr val="accent1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3096344"/>
          </a:xfrm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Merci de votre attention</a:t>
            </a:r>
            <a:b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 </a:t>
            </a:r>
            <a:r>
              <a:rPr lang="fr-FR" sz="1600" b="1" cap="small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Evolugym</a:t>
            </a:r>
            <a:r>
              <a:rPr lang="fr-FR" sz="1600" b="1" cap="sm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Forum Technique Août 2022</a:t>
            </a:r>
            <a:endParaRPr lang="fr-FR" sz="2400" b="1" cap="smal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6BDFCB-824D-4752-A671-BDC3166B8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02" y="979504"/>
            <a:ext cx="2103996" cy="22334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356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8909" y="2565931"/>
            <a:ext cx="7500990" cy="21460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fr-FR" sz="20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Baby Gym</a:t>
            </a:r>
          </a:p>
          <a:p>
            <a:pPr marL="342900" indent="-3429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fr-FR" sz="20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Gym c’est Classe</a:t>
            </a:r>
          </a:p>
          <a:p>
            <a:pPr marL="342900" indent="-342900">
              <a:lnSpc>
                <a:spcPct val="200000"/>
              </a:lnSpc>
              <a:spcAft>
                <a:spcPts val="1200"/>
              </a:spcAft>
              <a:buAutoNum type="arabicPeriod"/>
            </a:pPr>
            <a:r>
              <a:rPr lang="fr-FR" sz="20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Gym+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484040"/>
            <a:ext cx="7500990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Pratiques Non Compétitives </a:t>
            </a:r>
          </a:p>
          <a:p>
            <a:pPr algn="ctr"/>
            <a:r>
              <a:rPr lang="fr-FR" sz="24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 </a:t>
            </a:r>
            <a:r>
              <a:rPr lang="fr-FR" sz="2400" b="1" cap="small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Evolugym</a:t>
            </a:r>
            <a:endParaRPr lang="fr-FR" sz="2400" b="1" cap="small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b="1" cap="small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b="1" cap="small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8909" y="1732825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2C7B08-4DFC-4287-9849-8F446E35503F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9F84E1FD-1DE6-4B1B-A62F-32CBEA977E5D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50CA7-B92E-4BE4-995D-B11D89504051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1ECCE96-81E6-45D9-B96E-B57EE9F38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362B232-8FE7-4B8F-871E-C2EE86D19FF5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pic>
        <p:nvPicPr>
          <p:cNvPr id="3" name="Google Shape;471;p22">
            <a:extLst>
              <a:ext uri="{FF2B5EF4-FFF2-40B4-BE49-F238E27FC236}">
                <a16:creationId xmlns:a16="http://schemas.microsoft.com/office/drawing/2014/main" id="{FE1A7A3E-501C-9C95-90F0-5370E6A412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562" t="44589" r="35109" b="34267"/>
          <a:stretch/>
        </p:blipFill>
        <p:spPr>
          <a:xfrm rot="288707">
            <a:off x="2714154" y="2265379"/>
            <a:ext cx="2370866" cy="11679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012A1EC-EAF8-A685-5953-43E23CE8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77" y="3519492"/>
            <a:ext cx="1915161" cy="6536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709F6F1-D113-16DA-559B-2F88AFAD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710">
            <a:off x="2161376" y="4402105"/>
            <a:ext cx="1649952" cy="6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818909" y="1732825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2C7B08-4DFC-4287-9849-8F446E35503F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9F84E1FD-1DE6-4B1B-A62F-32CBEA977E5D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50CA7-B92E-4BE4-995D-B11D89504051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1ECCE96-81E6-45D9-B96E-B57EE9F38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362B232-8FE7-4B8F-871E-C2EE86D19FF5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7D8A9BF2-588B-D9AA-E728-75732649A1AB}"/>
              </a:ext>
            </a:extLst>
          </p:cNvPr>
          <p:cNvSpPr/>
          <p:nvPr/>
        </p:nvSpPr>
        <p:spPr>
          <a:xfrm rot="20945900">
            <a:off x="909552" y="1986168"/>
            <a:ext cx="4732971" cy="2014984"/>
          </a:xfrm>
          <a:prstGeom prst="wedgeEllipseCallout">
            <a:avLst>
              <a:gd name="adj1" fmla="val 54901"/>
              <a:gd name="adj2" fmla="val 42433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Bonjour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Je suis la nouvelle mascotte Baby Gym ! </a:t>
            </a:r>
          </a:p>
        </p:txBody>
      </p:sp>
      <p:pic>
        <p:nvPicPr>
          <p:cNvPr id="17" name="Google Shape;471;p22">
            <a:extLst>
              <a:ext uri="{FF2B5EF4-FFF2-40B4-BE49-F238E27FC236}">
                <a16:creationId xmlns:a16="http://schemas.microsoft.com/office/drawing/2014/main" id="{9067912E-A91C-D05B-1577-FA362F8FDB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562" t="44589" r="35109" b="34267"/>
          <a:stretch/>
        </p:blipFill>
        <p:spPr>
          <a:xfrm rot="20884541">
            <a:off x="276277" y="472875"/>
            <a:ext cx="2700449" cy="12186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9" name="Image 27">
            <a:extLst>
              <a:ext uri="{FF2B5EF4-FFF2-40B4-BE49-F238E27FC236}">
                <a16:creationId xmlns:a16="http://schemas.microsoft.com/office/drawing/2014/main" id="{A48E6621-5564-D496-BF2D-DFF286D2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62" y="2365992"/>
            <a:ext cx="2561020" cy="3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49B44-DD0D-4585-B0E2-A2EBB8C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94" y="348849"/>
            <a:ext cx="6779096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Points sur la modernisation de l’environnement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78050B-46FC-4CE8-8EAA-1259B218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Les objectifs : </a:t>
            </a:r>
          </a:p>
          <a:p>
            <a:pPr>
              <a:buFontTx/>
              <a:buChar char="-"/>
            </a:pPr>
            <a:r>
              <a:rPr lang="fr-FR" dirty="0"/>
              <a:t>Renforcer l’attractivité de l’activité </a:t>
            </a:r>
          </a:p>
          <a:p>
            <a:pPr>
              <a:buFontTx/>
              <a:buChar char="-"/>
            </a:pPr>
            <a:r>
              <a:rPr lang="fr-FR" dirty="0"/>
              <a:t>Proposer une modernisation des environnements de pratique </a:t>
            </a:r>
            <a:endParaRPr lang="fr-FR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fr-FR" dirty="0"/>
              <a:t>Renforcer les singularités de la pratique BabyGym à la FFGym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dirty="0"/>
              <a:t>+ de couleurs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dirty="0"/>
              <a:t>+ de sollicitation de l’imaginaire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dirty="0"/>
              <a:t>+ de motricité variée en traversant différents univers </a:t>
            </a:r>
          </a:p>
          <a:p>
            <a:pPr lvl="1">
              <a:buFontTx/>
              <a:buChar char="-"/>
            </a:pPr>
            <a:endParaRPr lang="fr-FR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4C301D2-AB14-44EB-BC93-F65BB2109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340">
            <a:off x="5365370" y="1117226"/>
            <a:ext cx="2645399" cy="597081"/>
          </a:xfrm>
          <a:prstGeom prst="rect">
            <a:avLst/>
          </a:prstGeom>
        </p:spPr>
      </p:pic>
      <p:pic>
        <p:nvPicPr>
          <p:cNvPr id="6" name="Image 27">
            <a:extLst>
              <a:ext uri="{FF2B5EF4-FFF2-40B4-BE49-F238E27FC236}">
                <a16:creationId xmlns:a16="http://schemas.microsoft.com/office/drawing/2014/main" id="{983F8D28-6F1B-0309-2959-F8DC2653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99" y="4133996"/>
            <a:ext cx="964723" cy="14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311F2F33-D6FB-9EB0-E981-04DCB76CF7A9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55BAE2B-B68B-579E-EE89-1E1A5D80DD68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DC7AF1-0B07-7F2F-B135-8C95A84FF24D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C0417E7-B252-2C6D-51A3-88E871998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23CCE3D-9887-C2CE-012D-0CA6EB2B8F9E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62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818909" y="1732825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2C7B08-4DFC-4287-9849-8F446E35503F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9F84E1FD-1DE6-4B1B-A62F-32CBEA977E5D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50CA7-B92E-4BE4-995D-B11D89504051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1ECCE96-81E6-45D9-B96E-B57EE9F38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362B232-8FE7-4B8F-871E-C2EE86D19FF5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7D8A9BF2-588B-D9AA-E728-75732649A1AB}"/>
              </a:ext>
            </a:extLst>
          </p:cNvPr>
          <p:cNvSpPr/>
          <p:nvPr/>
        </p:nvSpPr>
        <p:spPr>
          <a:xfrm rot="20945900">
            <a:off x="909552" y="1986168"/>
            <a:ext cx="4732971" cy="2014984"/>
          </a:xfrm>
          <a:prstGeom prst="wedgeEllipseCallout">
            <a:avLst>
              <a:gd name="adj1" fmla="val 54901"/>
              <a:gd name="adj2" fmla="val 42433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 F.F.G vous propose un nouveau Kit  </a:t>
            </a:r>
          </a:p>
        </p:txBody>
      </p:sp>
      <p:pic>
        <p:nvPicPr>
          <p:cNvPr id="17" name="Google Shape;471;p22">
            <a:extLst>
              <a:ext uri="{FF2B5EF4-FFF2-40B4-BE49-F238E27FC236}">
                <a16:creationId xmlns:a16="http://schemas.microsoft.com/office/drawing/2014/main" id="{9067912E-A91C-D05B-1577-FA362F8FDB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562" t="44589" r="35109" b="34267"/>
          <a:stretch/>
        </p:blipFill>
        <p:spPr>
          <a:xfrm rot="20884541">
            <a:off x="276277" y="472875"/>
            <a:ext cx="2700449" cy="12186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9" name="Image 27">
            <a:extLst>
              <a:ext uri="{FF2B5EF4-FFF2-40B4-BE49-F238E27FC236}">
                <a16:creationId xmlns:a16="http://schemas.microsoft.com/office/drawing/2014/main" id="{A48E6621-5564-D496-BF2D-DFF286D2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62" y="2365992"/>
            <a:ext cx="2561020" cy="3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1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ED3B5-EEFC-4600-91E1-C209328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7428"/>
          </a:xfrm>
        </p:spPr>
        <p:txBody>
          <a:bodyPr>
            <a:noAutofit/>
          </a:bodyPr>
          <a:lstStyle/>
          <a:p>
            <a:pPr algn="l"/>
            <a:r>
              <a:rPr lang="fr-FR" sz="3600" b="1" dirty="0"/>
              <a:t>Le Kit  			     apporte une dimension pédagogique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F33B2-81B0-4351-BED8-4DB3BA47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832" y="2438682"/>
            <a:ext cx="6990611" cy="367613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Organiser l’espace </a:t>
            </a:r>
          </a:p>
          <a:p>
            <a:pPr lvl="1"/>
            <a:r>
              <a:rPr lang="fr-FR" dirty="0"/>
              <a:t>Créations en carton</a:t>
            </a:r>
          </a:p>
          <a:p>
            <a:pPr lvl="1"/>
            <a:r>
              <a:rPr lang="fr-FR" dirty="0"/>
              <a:t>Séparations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Donner des repères dans les acquisitions motrices</a:t>
            </a:r>
          </a:p>
          <a:p>
            <a:pPr lvl="1"/>
            <a:r>
              <a:rPr lang="fr-FR" dirty="0"/>
              <a:t>Proposer une utilisation de la carte au trésor 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Solliciter l’imaginaire pour varier les séances</a:t>
            </a:r>
          </a:p>
          <a:p>
            <a:pPr lvl="1"/>
            <a:r>
              <a:rPr lang="fr-FR" dirty="0"/>
              <a:t>Imaginer une programmation annuelle en utilisant les supports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BC438BF-4BE8-25F3-9E72-652DFCF1A3B2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F443B77-9220-CAF2-EDFA-C476B7D345DD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C67BC7-20EB-AEFE-988F-D72E5154BC86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CDF473EB-768D-34C7-1E22-C60704FAD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D2796DF-F6F3-62CD-5303-FECC2D2465B4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2BE6A76-D99F-51DA-4A3A-0B85CC78E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9">
            <a:off x="1908014" y="444644"/>
            <a:ext cx="2645399" cy="5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Image 19" descr="Une image contenant carte&#10;&#10;Description générée automatiquement">
            <a:extLst>
              <a:ext uri="{FF2B5EF4-FFF2-40B4-BE49-F238E27FC236}">
                <a16:creationId xmlns:a16="http://schemas.microsoft.com/office/drawing/2014/main" id="{25329B14-F61D-3723-C359-E8D175D5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97" y="5114320"/>
            <a:ext cx="839390" cy="8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6F2A90-E226-DB41-F48B-DE41210B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7" y="2245138"/>
            <a:ext cx="2366963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20">
            <a:extLst>
              <a:ext uri="{FF2B5EF4-FFF2-40B4-BE49-F238E27FC236}">
                <a16:creationId xmlns:a16="http://schemas.microsoft.com/office/drawing/2014/main" id="{6A6A553F-21F1-C922-3648-DDA1E3DF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53" y="1675643"/>
            <a:ext cx="813197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2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83E83AE2-FE34-ADCA-E7E1-F0E48E87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40" y="4008205"/>
            <a:ext cx="711994" cy="9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17" descr="Une image contenant texte, plante, agave, arbre&#10;&#10;Description générée automatiquement">
            <a:extLst>
              <a:ext uri="{FF2B5EF4-FFF2-40B4-BE49-F238E27FC236}">
                <a16:creationId xmlns:a16="http://schemas.microsoft.com/office/drawing/2014/main" id="{8FB86669-420B-528C-9D9B-120A4D19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33" y="3631543"/>
            <a:ext cx="966788" cy="6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ne image contenant texte, arbre&#10;&#10;Description générée automatiquement">
            <a:extLst>
              <a:ext uri="{FF2B5EF4-FFF2-40B4-BE49-F238E27FC236}">
                <a16:creationId xmlns:a16="http://schemas.microsoft.com/office/drawing/2014/main" id="{4B1A787B-0D50-1661-F149-B107EEAE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62" y="3178248"/>
            <a:ext cx="1323975" cy="6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27">
            <a:extLst>
              <a:ext uri="{FF2B5EF4-FFF2-40B4-BE49-F238E27FC236}">
                <a16:creationId xmlns:a16="http://schemas.microsoft.com/office/drawing/2014/main" id="{A05BD53E-125B-7723-5190-FD1384D9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0" y="4034043"/>
            <a:ext cx="452438" cy="6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26">
            <a:extLst>
              <a:ext uri="{FF2B5EF4-FFF2-40B4-BE49-F238E27FC236}">
                <a16:creationId xmlns:a16="http://schemas.microsoft.com/office/drawing/2014/main" id="{643CE034-3F7A-AF39-F069-ED0FEA94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85" y="5398639"/>
            <a:ext cx="435769" cy="6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49F4B88F-1EF0-18FA-87D7-D03F22D3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7A86A9C-E063-B587-B927-5B4F89DBD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48" y="1585161"/>
            <a:ext cx="372148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banderole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 Banderole type intissée 120gr fabriqué à base de bouteilles plastiques recyclées. Ultra résistante à l’étirement. Avec œillets tous les mètres et aux angles. </a:t>
            </a:r>
            <a:endParaRPr lang="fr-FR" altLang="fr-FR" sz="788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DAB5C04-7C25-6C84-8F12-73DDC168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37" y="5127029"/>
            <a:ext cx="4259044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 cartes au trésor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Textile </a:t>
            </a:r>
            <a:r>
              <a:rPr lang="fr-FR" altLang="fr-F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Polyblockout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Polyester 230g/m². Ourlet tout le tour 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Dimensions : 40 x 40 cm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Réassort possible par lot de 10 cartes (80€ ttc)</a:t>
            </a:r>
            <a:endParaRPr lang="fr-FR" altLang="fr-FR" sz="788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18F8831-707A-A5E9-D2FF-16EC4127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612" y="4436179"/>
            <a:ext cx="3205270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2 mascottes </a:t>
            </a:r>
            <a:r>
              <a:rPr lang="fr-FR" alt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: Carton alvéolaire 10mm. Recyclé.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Découpe à la forme de la silhouette avec tracé + 1cm de blanc tout le tour. Embase rectangle blanc pour accueil 2 pieds demi-lune carton + 2 pieds demi-lunes fendus. Impression recto seule.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Dimensions : 81 x 122 cm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583C5E-757D-445A-9ED7-7C14A6E8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757" y="1648348"/>
            <a:ext cx="317291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toile géante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Toile </a:t>
            </a:r>
            <a:r>
              <a:rPr lang="fr-FR" altLang="fr-F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PolyDisplay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Polyester 210g/m². Ourlet tout le tour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Dimensions : 300 x 300 cm</a:t>
            </a:r>
            <a:endParaRPr lang="fr-FR" altLang="fr-FR" sz="788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20C104F-F980-39A5-DF6A-BC3BFB63C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54" y="2737323"/>
            <a:ext cx="3992742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séparations univers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Banderole instantanée rectangle. Structure pop-up fibre composite. Toile polyester impression numérique 2 faces.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 de transport inclus.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Dimensions : 200 x 100 cm</a:t>
            </a:r>
            <a:endParaRPr lang="fr-FR" altLang="fr-FR" sz="788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CBB7E79-52AF-81F9-951D-C7357418E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84" y="2579524"/>
            <a:ext cx="3692951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arbustes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Carton alvéolaire 10mm. Recyclé. 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Découpe à la forme de la silhouette avec tracé + 1cm de tout le tour. Embase rectangle blanc pour accueil 2 pieds demi-lune carton + 2 pieds demi-lunes fendus. Impression recto seule. 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 : 115x800cm</a:t>
            </a:r>
            <a:endParaRPr lang="fr-FR" altLang="fr-FR" sz="788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0A42106-5C31-EB80-E57D-91321F23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37" y="3930916"/>
            <a:ext cx="3827750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palmier</a:t>
            </a: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Carton alvéolaire 10mm. Recyclé. 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Découpe à la forme de la silhouette avec tracé + 1cm de tout le tour. Embase rectangle blanc pour accueil 2 pieds demi-lune carton + 2 pieds demi-lunes fendus. Impression recto seule.</a:t>
            </a:r>
            <a:endParaRPr lang="fr-FR" altLang="fr-FR" sz="788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 : 120x160cm</a:t>
            </a:r>
            <a:endParaRPr lang="fr-FR" altLang="fr-FR" sz="788" dirty="0"/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5EF6104-9540-A003-81DF-4E8ADB29C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89059">
            <a:off x="4207025" y="468652"/>
            <a:ext cx="2279174" cy="51442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2BB421D-51B9-0328-893F-9709B469382B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5370B719-1533-9456-CA7F-E440173C5483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A84F7-A6D1-9D12-EA29-342C3A7840C7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85158368-ED92-4B47-8B05-18512BAF9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E21BDEA-90EE-A6CA-383D-79AAEDFA0AF0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sp>
        <p:nvSpPr>
          <p:cNvPr id="22" name="Rectangle 10">
            <a:extLst>
              <a:ext uri="{FF2B5EF4-FFF2-40B4-BE49-F238E27FC236}">
                <a16:creationId xmlns:a16="http://schemas.microsoft.com/office/drawing/2014/main" id="{E0FAD1F7-A730-D07E-3746-79925C73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749" y="316750"/>
            <a:ext cx="372148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600" b="1" dirty="0"/>
              <a:t>Le Kit </a:t>
            </a:r>
          </a:p>
        </p:txBody>
      </p:sp>
    </p:spTree>
    <p:extLst>
      <p:ext uri="{BB962C8B-B14F-4D97-AF65-F5344CB8AC3E}">
        <p14:creationId xmlns:p14="http://schemas.microsoft.com/office/powerpoint/2010/main" val="122291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821505" y="1071546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678E220-59D2-27E6-0CE2-C16F527BBD4C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B831395-53AD-2C79-E897-518840757855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C3584AF-6463-A6DF-C106-80D8ACE6CCA7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649F4B85-972A-B23C-DB40-178A478EF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353D858-17C8-3630-F099-33407BB925AC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pic>
        <p:nvPicPr>
          <p:cNvPr id="18" name="Google Shape;471;p22">
            <a:extLst>
              <a:ext uri="{FF2B5EF4-FFF2-40B4-BE49-F238E27FC236}">
                <a16:creationId xmlns:a16="http://schemas.microsoft.com/office/drawing/2014/main" id="{EB39DFA3-6434-8CBE-44FE-68373028BC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562" t="44589" r="35109" b="34267"/>
          <a:stretch/>
        </p:blipFill>
        <p:spPr>
          <a:xfrm rot="293222">
            <a:off x="5468294" y="78509"/>
            <a:ext cx="2249167" cy="105712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EC8C7CF-120D-A456-CA34-D7931D6064D6}"/>
              </a:ext>
            </a:extLst>
          </p:cNvPr>
          <p:cNvSpPr/>
          <p:nvPr/>
        </p:nvSpPr>
        <p:spPr>
          <a:xfrm>
            <a:off x="821505" y="1556793"/>
            <a:ext cx="7264936" cy="4582744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80E292-5E03-0919-F998-4060156D7F70}"/>
              </a:ext>
            </a:extLst>
          </p:cNvPr>
          <p:cNvSpPr txBox="1"/>
          <p:nvPr/>
        </p:nvSpPr>
        <p:spPr>
          <a:xfrm>
            <a:off x="798924" y="1211117"/>
            <a:ext cx="830855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1400" b="1" cap="smal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FFG transmettra à chaque club une information détaillée sur les modalités d’acquisition  </a:t>
            </a:r>
          </a:p>
          <a:p>
            <a:endParaRPr lang="fr-F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0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821505" y="1071546"/>
            <a:ext cx="750099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DAD121B-2AC0-E5D7-0484-1774B52D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555">
            <a:off x="683049" y="764704"/>
            <a:ext cx="3742238" cy="11517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FA1E427-7292-4CAA-A0ED-229CC2A45DE4}"/>
              </a:ext>
            </a:extLst>
          </p:cNvPr>
          <p:cNvSpPr txBox="1"/>
          <p:nvPr/>
        </p:nvSpPr>
        <p:spPr>
          <a:xfrm>
            <a:off x="3995936" y="1956874"/>
            <a:ext cx="4104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Cronos MM"/>
              </a:rPr>
              <a:t>Pour construire le lien Clubs/ établissements scolaires </a:t>
            </a:r>
            <a:endParaRPr lang="fr-FR" sz="24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B889B9-8A69-2DB1-7A52-69B8D53BA2A5}"/>
              </a:ext>
            </a:extLst>
          </p:cNvPr>
          <p:cNvSpPr txBox="1"/>
          <p:nvPr/>
        </p:nvSpPr>
        <p:spPr>
          <a:xfrm>
            <a:off x="417724" y="4485627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545"/>
                </a:solidFill>
                <a:effectLst/>
                <a:latin typeface="Helvetica Neue"/>
                <a:ea typeface="Times New Roman" panose="02020603050405020304" pitchFamily="18" charset="0"/>
              </a:rPr>
              <a:t>Eveil Musculaire : </a:t>
            </a:r>
            <a:r>
              <a:rPr lang="fr-FR" sz="1600" u="sng" dirty="0">
                <a:solidFill>
                  <a:srgbClr val="E4AF0A"/>
                </a:solidFill>
                <a:effectLst/>
                <a:latin typeface="Helvetica Neue"/>
                <a:ea typeface="Times New Roman" panose="02020603050405020304" pitchFamily="18" charset="0"/>
                <a:hlinkClick r:id="rId3"/>
              </a:rPr>
              <a:t>https://vimeo.com/719884746/33ff3181ca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rgbClr val="454545"/>
                </a:solidFill>
                <a:effectLst/>
                <a:latin typeface="Helvetica Neue"/>
                <a:ea typeface="Times New Roman" panose="02020603050405020304" pitchFamily="18" charset="0"/>
              </a:rPr>
              <a:t>Retour au calme : </a:t>
            </a:r>
            <a:r>
              <a:rPr lang="fr-FR" sz="1600" u="sng" dirty="0">
                <a:solidFill>
                  <a:srgbClr val="E4AF0A"/>
                </a:solidFill>
                <a:effectLst/>
                <a:latin typeface="Helvetica Neue"/>
                <a:ea typeface="Times New Roman" panose="02020603050405020304" pitchFamily="18" charset="0"/>
                <a:hlinkClick r:id="rId4"/>
              </a:rPr>
              <a:t>https://vimeo.com/719885092/4213d2d933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rgbClr val="454545"/>
                </a:solidFill>
                <a:effectLst/>
                <a:latin typeface="Helvetica Neue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rgbClr val="454545"/>
                </a:solidFill>
                <a:effectLst/>
                <a:latin typeface="Helvetica Neue"/>
                <a:ea typeface="Times New Roman" panose="02020603050405020304" pitchFamily="18" charset="0"/>
              </a:rPr>
              <a:t>Interview globale + réaction d'enfants : </a:t>
            </a:r>
            <a:r>
              <a:rPr lang="fr-FR" sz="1600" u="sng" dirty="0">
                <a:solidFill>
                  <a:srgbClr val="E4AF0A"/>
                </a:solidFill>
                <a:effectLst/>
                <a:latin typeface="Helvetica Neue"/>
                <a:ea typeface="Times New Roman" panose="02020603050405020304" pitchFamily="18" charset="0"/>
                <a:hlinkClick r:id="rId5"/>
              </a:rPr>
              <a:t>https://vimeo.com/722316232/707bb26248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45DB73-D71A-1C31-2993-984A62F7BF00}"/>
              </a:ext>
            </a:extLst>
          </p:cNvPr>
          <p:cNvSpPr txBox="1"/>
          <p:nvPr/>
        </p:nvSpPr>
        <p:spPr>
          <a:xfrm>
            <a:off x="417724" y="4028332"/>
            <a:ext cx="5454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Cronos MM"/>
              </a:rPr>
              <a:t>Création d’outils fédéraux  (vidéos)</a:t>
            </a:r>
            <a:endParaRPr lang="fr-FR" sz="2400" b="1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BC865E0-06FF-01A6-42CA-C91061D003A0}"/>
              </a:ext>
            </a:extLst>
          </p:cNvPr>
          <p:cNvGrpSpPr/>
          <p:nvPr/>
        </p:nvGrpSpPr>
        <p:grpSpPr>
          <a:xfrm>
            <a:off x="1" y="6235280"/>
            <a:ext cx="9143999" cy="650103"/>
            <a:chOff x="1" y="6235280"/>
            <a:chExt cx="9143999" cy="65010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8C0F62C-E02C-8E05-BF0F-E52FA5BB3B28}"/>
                </a:ext>
              </a:extLst>
            </p:cNvPr>
            <p:cNvGrpSpPr/>
            <p:nvPr/>
          </p:nvGrpSpPr>
          <p:grpSpPr>
            <a:xfrm>
              <a:off x="1" y="6235280"/>
              <a:ext cx="9143999" cy="650103"/>
              <a:chOff x="1" y="6235280"/>
              <a:chExt cx="9143999" cy="6501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D5728F-85A8-0512-EB39-7640D134AE60}"/>
                  </a:ext>
                </a:extLst>
              </p:cNvPr>
              <p:cNvSpPr/>
              <p:nvPr/>
            </p:nvSpPr>
            <p:spPr>
              <a:xfrm>
                <a:off x="2555776" y="6237312"/>
                <a:ext cx="6588224" cy="648000"/>
              </a:xfrm>
              <a:prstGeom prst="rect">
                <a:avLst/>
              </a:prstGeom>
              <a:gradFill flip="none" rotWithShape="1">
                <a:gsLst>
                  <a:gs pos="0">
                    <a:srgbClr val="1A1D57"/>
                  </a:gs>
                  <a:gs pos="54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60E0FA77-D08C-A9D4-61C2-628575EBF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6235280"/>
                <a:ext cx="2627784" cy="650103"/>
              </a:xfrm>
              <a:prstGeom prst="rect">
                <a:avLst/>
              </a:prstGeom>
            </p:spPr>
          </p:pic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3D82F61-BEE3-4C3D-D68C-65CE964C5493}"/>
                </a:ext>
              </a:extLst>
            </p:cNvPr>
            <p:cNvSpPr txBox="1"/>
            <p:nvPr/>
          </p:nvSpPr>
          <p:spPr>
            <a:xfrm>
              <a:off x="2123728" y="6373960"/>
              <a:ext cx="6516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Pnc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Univers </a:t>
              </a:r>
              <a:r>
                <a:rPr lang="fr-FR" sz="1200" cap="small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Evolugym</a:t>
              </a:r>
              <a:r>
                <a:rPr lang="fr-FR" sz="1200" cap="sm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Forum Technique 27/08/2022 – ST ETIENNE 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60010BCC-0B73-E526-4C8A-E0FC4CE8E594}"/>
              </a:ext>
            </a:extLst>
          </p:cNvPr>
          <p:cNvSpPr txBox="1"/>
          <p:nvPr/>
        </p:nvSpPr>
        <p:spPr>
          <a:xfrm>
            <a:off x="683049" y="3101695"/>
            <a:ext cx="3742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>
                <a:latin typeface="Cronos MM"/>
              </a:rPr>
              <a:t>Public : Enfants </a:t>
            </a:r>
            <a:r>
              <a:rPr lang="fr-FR" sz="2400" b="1" i="1" dirty="0">
                <a:latin typeface="Cronos MM"/>
              </a:rPr>
              <a:t>du Cycle 2 </a:t>
            </a:r>
          </a:p>
        </p:txBody>
      </p:sp>
    </p:spTree>
    <p:extLst>
      <p:ext uri="{BB962C8B-B14F-4D97-AF65-F5344CB8AC3E}">
        <p14:creationId xmlns:p14="http://schemas.microsoft.com/office/powerpoint/2010/main" val="3777799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717</Words>
  <Application>Microsoft Office PowerPoint</Application>
  <PresentationFormat>Affichage à l'écran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Cronos MM</vt:lpstr>
      <vt:lpstr>Helvetica Neue</vt:lpstr>
      <vt:lpstr>Montserrat</vt:lpstr>
      <vt:lpstr>Montserrat Medium</vt:lpstr>
      <vt:lpstr>Montserrat SemiBold</vt:lpstr>
      <vt:lpstr>Verdana</vt:lpstr>
      <vt:lpstr>Wingdings</vt:lpstr>
      <vt:lpstr>Thème Office</vt:lpstr>
      <vt:lpstr>  FORUM TECHNIQUE AOUT 2022 – St Etienne Pratiques Non Compétitives Univers Evolugym  </vt:lpstr>
      <vt:lpstr>Présentation PowerPoint</vt:lpstr>
      <vt:lpstr>Présentation PowerPoint</vt:lpstr>
      <vt:lpstr>Points sur la modernisation de l’environnement </vt:lpstr>
      <vt:lpstr>Présentation PowerPoint</vt:lpstr>
      <vt:lpstr>Le Kit          apporte une dimension pédagogique </vt:lpstr>
      <vt:lpstr>Présentation PowerPoint</vt:lpstr>
      <vt:lpstr>Présentation PowerPoint</vt:lpstr>
      <vt:lpstr>Présentation PowerPoint</vt:lpstr>
      <vt:lpstr>Un déploiement UP and Down</vt:lpstr>
      <vt:lpstr>Présentation PowerPoint</vt:lpstr>
      <vt:lpstr>Nouveauté :  Application « licenciés gym+ »</vt:lpstr>
      <vt:lpstr>Les outils en cours  </vt:lpstr>
      <vt:lpstr>Merci de votre attention      Univers Evolugym – Forum Technique Août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Windows User</dc:creator>
  <cp:lastModifiedBy>Comite AURA</cp:lastModifiedBy>
  <cp:revision>215</cp:revision>
  <dcterms:created xsi:type="dcterms:W3CDTF">2016-01-13T10:17:27Z</dcterms:created>
  <dcterms:modified xsi:type="dcterms:W3CDTF">2022-09-06T06:52:27Z</dcterms:modified>
</cp:coreProperties>
</file>