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0" r:id="rId3"/>
    <p:sldId id="328" r:id="rId4"/>
    <p:sldId id="319" r:id="rId5"/>
    <p:sldId id="329" r:id="rId6"/>
    <p:sldId id="321" r:id="rId7"/>
    <p:sldId id="322" r:id="rId8"/>
    <p:sldId id="331" r:id="rId9"/>
    <p:sldId id="336" r:id="rId10"/>
    <p:sldId id="323" r:id="rId11"/>
    <p:sldId id="335" r:id="rId12"/>
    <p:sldId id="337" r:id="rId13"/>
    <p:sldId id="333" r:id="rId14"/>
    <p:sldId id="325" r:id="rId15"/>
    <p:sldId id="334" r:id="rId16"/>
    <p:sldId id="327" r:id="rId17"/>
    <p:sldId id="338" r:id="rId18"/>
    <p:sldId id="320" r:id="rId19"/>
    <p:sldId id="303" r:id="rId20"/>
    <p:sldId id="290" r:id="rId21"/>
    <p:sldId id="315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  <a:srgbClr val="B3F200"/>
    <a:srgbClr val="1A1D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81" d="100"/>
          <a:sy n="81" d="100"/>
        </p:scale>
        <p:origin x="61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752E0B-10E5-41C3-9364-B3F8821BDEFF}" type="doc">
      <dgm:prSet loTypeId="urn:microsoft.com/office/officeart/2005/8/layout/pyramid1" loCatId="pyramid" qsTypeId="urn:microsoft.com/office/officeart/2005/8/quickstyle/simple1" qsCatId="simple" csTypeId="urn:microsoft.com/office/officeart/2005/8/colors/accent2_5" csCatId="accent2" phldr="1"/>
      <dgm:spPr/>
    </dgm:pt>
    <dgm:pt modelId="{68A66482-1CB5-42B4-A1D8-A37366C4D4D1}">
      <dgm:prSet phldrT="[Texte]" custT="1"/>
      <dgm:spPr>
        <a:solidFill>
          <a:srgbClr val="0070C0">
            <a:alpha val="90000"/>
          </a:srgbClr>
        </a:solidFill>
      </dgm:spPr>
      <dgm:t>
        <a:bodyPr/>
        <a:lstStyle/>
        <a:p>
          <a:endParaRPr lang="fr-FR" sz="1200" b="1" dirty="0">
            <a:solidFill>
              <a:schemeClr val="bg1"/>
            </a:solidFill>
          </a:endParaRPr>
        </a:p>
        <a:p>
          <a:endParaRPr lang="fr-FR" sz="1200" b="1" dirty="0">
            <a:solidFill>
              <a:schemeClr val="bg1"/>
            </a:solidFill>
          </a:endParaRPr>
        </a:p>
        <a:p>
          <a:endParaRPr lang="fr-FR" sz="1200" b="1" dirty="0">
            <a:solidFill>
              <a:schemeClr val="bg1"/>
            </a:solidFill>
          </a:endParaRPr>
        </a:p>
        <a:p>
          <a:r>
            <a:rPr lang="fr-FR" sz="1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rPr>
            <a:t>EXCELLENCE</a:t>
          </a:r>
        </a:p>
      </dgm:t>
    </dgm:pt>
    <dgm:pt modelId="{5648EC8F-11AD-4B1F-9DB6-6764D25D2DE2}" type="parTrans" cxnId="{F6180D6E-0BF9-4FE6-8577-92D560928D61}">
      <dgm:prSet/>
      <dgm:spPr/>
      <dgm:t>
        <a:bodyPr/>
        <a:lstStyle/>
        <a:p>
          <a:endParaRPr lang="fr-FR" sz="1600"/>
        </a:p>
      </dgm:t>
    </dgm:pt>
    <dgm:pt modelId="{35CBBE6B-3577-45C7-A0F5-4BD9A9D64206}" type="sibTrans" cxnId="{F6180D6E-0BF9-4FE6-8577-92D560928D61}">
      <dgm:prSet/>
      <dgm:spPr/>
      <dgm:t>
        <a:bodyPr/>
        <a:lstStyle/>
        <a:p>
          <a:endParaRPr lang="fr-FR" sz="1600"/>
        </a:p>
      </dgm:t>
    </dgm:pt>
    <dgm:pt modelId="{D62AEEED-A19B-4520-9843-080B6230E334}">
      <dgm:prSet phldrT="[Texte]" custT="1"/>
      <dgm:spPr>
        <a:solidFill>
          <a:srgbClr val="66CCFF"/>
        </a:solidFill>
      </dgm:spPr>
      <dgm:t>
        <a:bodyPr/>
        <a:lstStyle/>
        <a:p>
          <a:pPr>
            <a:spcAft>
              <a:spcPts val="0"/>
            </a:spcAft>
          </a:pPr>
          <a:r>
            <a:rPr lang="fr-FR" sz="1600" dirty="0">
              <a:latin typeface="Verdana" panose="020B0604030504040204" pitchFamily="34" charset="0"/>
              <a:ea typeface="Verdana" panose="020B0604030504040204" pitchFamily="34" charset="0"/>
            </a:rPr>
            <a:t>Dispositif Régional Accession</a:t>
          </a:r>
        </a:p>
        <a:p>
          <a:pPr>
            <a:spcAft>
              <a:spcPts val="0"/>
            </a:spcAft>
          </a:pPr>
          <a:r>
            <a:rPr lang="fr-FR" sz="1600" b="1" dirty="0">
              <a:latin typeface="Verdana" panose="020B0604030504040204" pitchFamily="34" charset="0"/>
              <a:ea typeface="Verdana" panose="020B0604030504040204" pitchFamily="34" charset="0"/>
            </a:rPr>
            <a:t>ACCESSION</a:t>
          </a:r>
        </a:p>
      </dgm:t>
    </dgm:pt>
    <dgm:pt modelId="{FE872EAC-9CE1-4D46-B8F4-C37CF7CA8AC4}" type="parTrans" cxnId="{1D518D9A-E0E3-4D83-9716-2A8CE20A1B7D}">
      <dgm:prSet/>
      <dgm:spPr/>
      <dgm:t>
        <a:bodyPr/>
        <a:lstStyle/>
        <a:p>
          <a:endParaRPr lang="fr-FR" sz="1600"/>
        </a:p>
      </dgm:t>
    </dgm:pt>
    <dgm:pt modelId="{260E1BE6-67C5-49EF-ACE7-3DDDEC6BF7C1}" type="sibTrans" cxnId="{1D518D9A-E0E3-4D83-9716-2A8CE20A1B7D}">
      <dgm:prSet/>
      <dgm:spPr/>
      <dgm:t>
        <a:bodyPr/>
        <a:lstStyle/>
        <a:p>
          <a:endParaRPr lang="fr-FR" sz="1600"/>
        </a:p>
      </dgm:t>
    </dgm:pt>
    <dgm:pt modelId="{67A4EA89-7015-4E3B-B773-26512A4DCC29}">
      <dgm:prSet phldrT="[Texte]" custT="1"/>
      <dgm:spPr>
        <a:solidFill>
          <a:srgbClr val="CCECFF"/>
        </a:solidFill>
      </dgm:spPr>
      <dgm:t>
        <a:bodyPr/>
        <a:lstStyle/>
        <a:p>
          <a:r>
            <a:rPr lang="fr-FR" sz="18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rPr>
            <a:t>FORMATION</a:t>
          </a:r>
        </a:p>
      </dgm:t>
    </dgm:pt>
    <dgm:pt modelId="{F14E682B-D20F-4E35-B1B2-F0E7350AFA5E}" type="parTrans" cxnId="{190223CA-A7DD-4A43-9142-3F0A0C72893F}">
      <dgm:prSet/>
      <dgm:spPr/>
      <dgm:t>
        <a:bodyPr/>
        <a:lstStyle/>
        <a:p>
          <a:endParaRPr lang="fr-FR" sz="1600"/>
        </a:p>
      </dgm:t>
    </dgm:pt>
    <dgm:pt modelId="{51545579-DDF1-4A92-B738-3AB8E0AACFC7}" type="sibTrans" cxnId="{190223CA-A7DD-4A43-9142-3F0A0C72893F}">
      <dgm:prSet/>
      <dgm:spPr/>
      <dgm:t>
        <a:bodyPr/>
        <a:lstStyle/>
        <a:p>
          <a:endParaRPr lang="fr-FR" sz="1600"/>
        </a:p>
      </dgm:t>
    </dgm:pt>
    <dgm:pt modelId="{9EBD824B-330B-45B7-9413-C6444D8EB079}" type="pres">
      <dgm:prSet presAssocID="{0B752E0B-10E5-41C3-9364-B3F8821BDEFF}" presName="Name0" presStyleCnt="0">
        <dgm:presLayoutVars>
          <dgm:dir/>
          <dgm:animLvl val="lvl"/>
          <dgm:resizeHandles val="exact"/>
        </dgm:presLayoutVars>
      </dgm:prSet>
      <dgm:spPr/>
    </dgm:pt>
    <dgm:pt modelId="{B6EA2F9B-D0A7-4141-A199-B21A21A2616D}" type="pres">
      <dgm:prSet presAssocID="{68A66482-1CB5-42B4-A1D8-A37366C4D4D1}" presName="Name8" presStyleCnt="0"/>
      <dgm:spPr/>
    </dgm:pt>
    <dgm:pt modelId="{B3371D75-2EE1-4817-9475-7BE67704B67E}" type="pres">
      <dgm:prSet presAssocID="{68A66482-1CB5-42B4-A1D8-A37366C4D4D1}" presName="level" presStyleLbl="node1" presStyleIdx="0" presStyleCnt="3" custScaleX="96756" custScaleY="108000">
        <dgm:presLayoutVars>
          <dgm:chMax val="1"/>
          <dgm:bulletEnabled val="1"/>
        </dgm:presLayoutVars>
      </dgm:prSet>
      <dgm:spPr/>
    </dgm:pt>
    <dgm:pt modelId="{0275A111-523D-4709-B3F4-6795A425ED51}" type="pres">
      <dgm:prSet presAssocID="{68A66482-1CB5-42B4-A1D8-A37366C4D4D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06B20DE-AD40-4E66-BD9D-0B27987C9F4A}" type="pres">
      <dgm:prSet presAssocID="{D62AEEED-A19B-4520-9843-080B6230E334}" presName="Name8" presStyleCnt="0"/>
      <dgm:spPr/>
    </dgm:pt>
    <dgm:pt modelId="{23EF31F7-2C33-46D8-938F-E18879BAEE44}" type="pres">
      <dgm:prSet presAssocID="{D62AEEED-A19B-4520-9843-080B6230E334}" presName="level" presStyleLbl="node1" presStyleIdx="1" presStyleCnt="3" custScaleY="80084">
        <dgm:presLayoutVars>
          <dgm:chMax val="1"/>
          <dgm:bulletEnabled val="1"/>
        </dgm:presLayoutVars>
      </dgm:prSet>
      <dgm:spPr/>
    </dgm:pt>
    <dgm:pt modelId="{07FB435C-2E78-4542-99E4-EF9BA1C59654}" type="pres">
      <dgm:prSet presAssocID="{D62AEEED-A19B-4520-9843-080B6230E33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1D87D1D-0DA7-4589-961C-F8F8E401DC65}" type="pres">
      <dgm:prSet presAssocID="{67A4EA89-7015-4E3B-B773-26512A4DCC29}" presName="Name8" presStyleCnt="0"/>
      <dgm:spPr/>
    </dgm:pt>
    <dgm:pt modelId="{5FCC8F38-8C4B-41CC-BB50-13E4CCA2AD14}" type="pres">
      <dgm:prSet presAssocID="{67A4EA89-7015-4E3B-B773-26512A4DCC29}" presName="level" presStyleLbl="node1" presStyleIdx="2" presStyleCnt="3" custScaleY="64055">
        <dgm:presLayoutVars>
          <dgm:chMax val="1"/>
          <dgm:bulletEnabled val="1"/>
        </dgm:presLayoutVars>
      </dgm:prSet>
      <dgm:spPr/>
    </dgm:pt>
    <dgm:pt modelId="{9CA18A8E-5F24-4108-9FFD-DA2F25BA254B}" type="pres">
      <dgm:prSet presAssocID="{67A4EA89-7015-4E3B-B773-26512A4DCC29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07660061-B103-4C6C-BDDC-8921C805083B}" type="presOf" srcId="{68A66482-1CB5-42B4-A1D8-A37366C4D4D1}" destId="{0275A111-523D-4709-B3F4-6795A425ED51}" srcOrd="1" destOrd="0" presId="urn:microsoft.com/office/officeart/2005/8/layout/pyramid1"/>
    <dgm:cxn modelId="{325FF769-2A38-4786-B218-254237D5E4E4}" type="presOf" srcId="{67A4EA89-7015-4E3B-B773-26512A4DCC29}" destId="{5FCC8F38-8C4B-41CC-BB50-13E4CCA2AD14}" srcOrd="0" destOrd="0" presId="urn:microsoft.com/office/officeart/2005/8/layout/pyramid1"/>
    <dgm:cxn modelId="{F6180D6E-0BF9-4FE6-8577-92D560928D61}" srcId="{0B752E0B-10E5-41C3-9364-B3F8821BDEFF}" destId="{68A66482-1CB5-42B4-A1D8-A37366C4D4D1}" srcOrd="0" destOrd="0" parTransId="{5648EC8F-11AD-4B1F-9DB6-6764D25D2DE2}" sibTransId="{35CBBE6B-3577-45C7-A0F5-4BD9A9D64206}"/>
    <dgm:cxn modelId="{7F82B676-D779-4971-86B5-3AB85D35875B}" type="presOf" srcId="{0B752E0B-10E5-41C3-9364-B3F8821BDEFF}" destId="{9EBD824B-330B-45B7-9413-C6444D8EB079}" srcOrd="0" destOrd="0" presId="urn:microsoft.com/office/officeart/2005/8/layout/pyramid1"/>
    <dgm:cxn modelId="{6D9EFE87-9094-4352-823A-8231A6B61C70}" type="presOf" srcId="{D62AEEED-A19B-4520-9843-080B6230E334}" destId="{23EF31F7-2C33-46D8-938F-E18879BAEE44}" srcOrd="0" destOrd="0" presId="urn:microsoft.com/office/officeart/2005/8/layout/pyramid1"/>
    <dgm:cxn modelId="{1C7A9E93-E639-4871-B76A-576CAE02AB9E}" type="presOf" srcId="{67A4EA89-7015-4E3B-B773-26512A4DCC29}" destId="{9CA18A8E-5F24-4108-9FFD-DA2F25BA254B}" srcOrd="1" destOrd="0" presId="urn:microsoft.com/office/officeart/2005/8/layout/pyramid1"/>
    <dgm:cxn modelId="{1D518D9A-E0E3-4D83-9716-2A8CE20A1B7D}" srcId="{0B752E0B-10E5-41C3-9364-B3F8821BDEFF}" destId="{D62AEEED-A19B-4520-9843-080B6230E334}" srcOrd="1" destOrd="0" parTransId="{FE872EAC-9CE1-4D46-B8F4-C37CF7CA8AC4}" sibTransId="{260E1BE6-67C5-49EF-ACE7-3DDDEC6BF7C1}"/>
    <dgm:cxn modelId="{704BE2BF-896B-427C-AB7D-96ACB117BBE2}" type="presOf" srcId="{D62AEEED-A19B-4520-9843-080B6230E334}" destId="{07FB435C-2E78-4542-99E4-EF9BA1C59654}" srcOrd="1" destOrd="0" presId="urn:microsoft.com/office/officeart/2005/8/layout/pyramid1"/>
    <dgm:cxn modelId="{190223CA-A7DD-4A43-9142-3F0A0C72893F}" srcId="{0B752E0B-10E5-41C3-9364-B3F8821BDEFF}" destId="{67A4EA89-7015-4E3B-B773-26512A4DCC29}" srcOrd="2" destOrd="0" parTransId="{F14E682B-D20F-4E35-B1B2-F0E7350AFA5E}" sibTransId="{51545579-DDF1-4A92-B738-3AB8E0AACFC7}"/>
    <dgm:cxn modelId="{F236EAFE-3551-4E78-BB5C-C7D491FF892D}" type="presOf" srcId="{68A66482-1CB5-42B4-A1D8-A37366C4D4D1}" destId="{B3371D75-2EE1-4817-9475-7BE67704B67E}" srcOrd="0" destOrd="0" presId="urn:microsoft.com/office/officeart/2005/8/layout/pyramid1"/>
    <dgm:cxn modelId="{C1090223-4E53-494E-B5C0-92360C87BF59}" type="presParOf" srcId="{9EBD824B-330B-45B7-9413-C6444D8EB079}" destId="{B6EA2F9B-D0A7-4141-A199-B21A21A2616D}" srcOrd="0" destOrd="0" presId="urn:microsoft.com/office/officeart/2005/8/layout/pyramid1"/>
    <dgm:cxn modelId="{77AA865C-5B57-4921-AB1E-13935B881BDA}" type="presParOf" srcId="{B6EA2F9B-D0A7-4141-A199-B21A21A2616D}" destId="{B3371D75-2EE1-4817-9475-7BE67704B67E}" srcOrd="0" destOrd="0" presId="urn:microsoft.com/office/officeart/2005/8/layout/pyramid1"/>
    <dgm:cxn modelId="{E01BE0FB-5A14-458A-B4C6-FBB41F935410}" type="presParOf" srcId="{B6EA2F9B-D0A7-4141-A199-B21A21A2616D}" destId="{0275A111-523D-4709-B3F4-6795A425ED51}" srcOrd="1" destOrd="0" presId="urn:microsoft.com/office/officeart/2005/8/layout/pyramid1"/>
    <dgm:cxn modelId="{17C3B3FE-2428-4C5A-A382-1BA71F282421}" type="presParOf" srcId="{9EBD824B-330B-45B7-9413-C6444D8EB079}" destId="{D06B20DE-AD40-4E66-BD9D-0B27987C9F4A}" srcOrd="1" destOrd="0" presId="urn:microsoft.com/office/officeart/2005/8/layout/pyramid1"/>
    <dgm:cxn modelId="{4E186FA0-AF9D-4B4C-A8E5-ADB9EB9E08A4}" type="presParOf" srcId="{D06B20DE-AD40-4E66-BD9D-0B27987C9F4A}" destId="{23EF31F7-2C33-46D8-938F-E18879BAEE44}" srcOrd="0" destOrd="0" presId="urn:microsoft.com/office/officeart/2005/8/layout/pyramid1"/>
    <dgm:cxn modelId="{770BA2DF-BEC3-4948-A423-9795F36FF39E}" type="presParOf" srcId="{D06B20DE-AD40-4E66-BD9D-0B27987C9F4A}" destId="{07FB435C-2E78-4542-99E4-EF9BA1C59654}" srcOrd="1" destOrd="0" presId="urn:microsoft.com/office/officeart/2005/8/layout/pyramid1"/>
    <dgm:cxn modelId="{6EE89C30-AAA2-4577-B96A-5B282AA413B2}" type="presParOf" srcId="{9EBD824B-330B-45B7-9413-C6444D8EB079}" destId="{21D87D1D-0DA7-4589-961C-F8F8E401DC65}" srcOrd="2" destOrd="0" presId="urn:microsoft.com/office/officeart/2005/8/layout/pyramid1"/>
    <dgm:cxn modelId="{8C3A1D95-79CE-497E-968B-84DA86DC1822}" type="presParOf" srcId="{21D87D1D-0DA7-4589-961C-F8F8E401DC65}" destId="{5FCC8F38-8C4B-41CC-BB50-13E4CCA2AD14}" srcOrd="0" destOrd="0" presId="urn:microsoft.com/office/officeart/2005/8/layout/pyramid1"/>
    <dgm:cxn modelId="{A3988E65-9FCF-473F-909D-F04A7529AF38}" type="presParOf" srcId="{21D87D1D-0DA7-4589-961C-F8F8E401DC65}" destId="{9CA18A8E-5F24-4108-9FFD-DA2F25BA254B}" srcOrd="1" destOrd="0" presId="urn:microsoft.com/office/officeart/2005/8/layout/pyramid1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371D75-2EE1-4817-9475-7BE67704B67E}">
      <dsp:nvSpPr>
        <dsp:cNvPr id="0" name=""/>
        <dsp:cNvSpPr/>
      </dsp:nvSpPr>
      <dsp:spPr>
        <a:xfrm>
          <a:off x="1485456" y="0"/>
          <a:ext cx="2102713" cy="1740754"/>
        </a:xfrm>
        <a:prstGeom prst="trapezoid">
          <a:avLst>
            <a:gd name="adj" fmla="val 62422"/>
          </a:avLst>
        </a:prstGeom>
        <a:solidFill>
          <a:srgbClr val="0070C0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b="1" kern="1200" dirty="0">
            <a:solidFill>
              <a:schemeClr val="bg1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b="1" kern="1200" dirty="0">
            <a:solidFill>
              <a:schemeClr val="bg1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b="1" kern="1200" dirty="0">
            <a:solidFill>
              <a:schemeClr val="bg1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rPr>
            <a:t>EXCELLENCE</a:t>
          </a:r>
        </a:p>
      </dsp:txBody>
      <dsp:txXfrm>
        <a:off x="1485456" y="0"/>
        <a:ext cx="2102713" cy="1740754"/>
      </dsp:txXfrm>
    </dsp:sp>
    <dsp:sp modelId="{23EF31F7-2C33-46D8-938F-E18879BAEE44}">
      <dsp:nvSpPr>
        <dsp:cNvPr id="0" name=""/>
        <dsp:cNvSpPr/>
      </dsp:nvSpPr>
      <dsp:spPr>
        <a:xfrm>
          <a:off x="644468" y="1740754"/>
          <a:ext cx="3784689" cy="1290801"/>
        </a:xfrm>
        <a:prstGeom prst="trapezoid">
          <a:avLst>
            <a:gd name="adj" fmla="val 62422"/>
          </a:avLst>
        </a:prstGeom>
        <a:solidFill>
          <a:srgbClr val="66CC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kern="1200" dirty="0">
              <a:latin typeface="Verdana" panose="020B0604030504040204" pitchFamily="34" charset="0"/>
              <a:ea typeface="Verdana" panose="020B0604030504040204" pitchFamily="34" charset="0"/>
            </a:rPr>
            <a:t>Dispositif Régional Accession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600" b="1" kern="1200" dirty="0">
              <a:latin typeface="Verdana" panose="020B0604030504040204" pitchFamily="34" charset="0"/>
              <a:ea typeface="Verdana" panose="020B0604030504040204" pitchFamily="34" charset="0"/>
            </a:rPr>
            <a:t>ACCESSION</a:t>
          </a:r>
        </a:p>
      </dsp:txBody>
      <dsp:txXfrm>
        <a:off x="1306788" y="1740754"/>
        <a:ext cx="2460048" cy="1290801"/>
      </dsp:txXfrm>
    </dsp:sp>
    <dsp:sp modelId="{5FCC8F38-8C4B-41CC-BB50-13E4CCA2AD14}">
      <dsp:nvSpPr>
        <dsp:cNvPr id="0" name=""/>
        <dsp:cNvSpPr/>
      </dsp:nvSpPr>
      <dsp:spPr>
        <a:xfrm>
          <a:off x="0" y="3031555"/>
          <a:ext cx="5073626" cy="1032444"/>
        </a:xfrm>
        <a:prstGeom prst="trapezoid">
          <a:avLst>
            <a:gd name="adj" fmla="val 62422"/>
          </a:avLst>
        </a:prstGeom>
        <a:solidFill>
          <a:srgbClr val="CCEC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rPr>
            <a:t>FORMATION</a:t>
          </a:r>
        </a:p>
      </dsp:txBody>
      <dsp:txXfrm>
        <a:off x="887884" y="3031555"/>
        <a:ext cx="3297856" cy="10324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E70C8-98D8-4D32-9B43-D3205CE7D17B}" type="datetimeFigureOut">
              <a:rPr lang="fr-FR" smtClean="0"/>
              <a:t>24/08/2022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DF76D-0DC1-4E1E-89C9-EAE4DA1608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7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DF76D-0DC1-4E1E-89C9-EAE4DA1608C9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705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24/08/2022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24/08/2022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24/08/2022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24/08/2022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24/08/2022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24/08/2022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24/08/2022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24/08/2022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24/08/2022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24/08/2022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24/08/2022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DCF3C-B104-4CD3-8289-F4E74C14D721}" type="datetimeFigureOut">
              <a:rPr lang="fr-FR" smtClean="0"/>
              <a:pPr/>
              <a:t>24/08/2022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../../../CAuRAG%202022%202023/TECHNIQUE/FORUM%20TECHNIQUE%2027%20Ao&#251;t/DRA%20AuRA%202022%202023%20Sh&#233;ma.xlsx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BC360CE-1D64-45DC-A42A-EE86DDCC49B1}"/>
              </a:ext>
            </a:extLst>
          </p:cNvPr>
          <p:cNvSpPr/>
          <p:nvPr/>
        </p:nvSpPr>
        <p:spPr>
          <a:xfrm>
            <a:off x="0" y="-24"/>
            <a:ext cx="9168001" cy="6876000"/>
          </a:xfrm>
          <a:prstGeom prst="rect">
            <a:avLst/>
          </a:prstGeom>
          <a:gradFill flip="none" rotWithShape="1">
            <a:gsLst>
              <a:gs pos="0">
                <a:srgbClr val="1A1D57"/>
              </a:gs>
              <a:gs pos="54000">
                <a:schemeClr val="accent1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945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forum Technique</a:t>
            </a:r>
            <a:br>
              <a:rPr lang="fr-FR" sz="11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Dispositif Régional d’Accession </a:t>
            </a:r>
            <a:b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FR" sz="2400" b="1" i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Eric GALLIN-MARTEL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96BDFCB-824D-4752-A671-BDC3166B8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052" y="1052736"/>
            <a:ext cx="3367895" cy="3575149"/>
          </a:xfrm>
          <a:prstGeom prst="rect">
            <a:avLst/>
          </a:prstGeom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4" y="396697"/>
            <a:ext cx="792695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 -  3 – Le Dispositif Régional d’Accession</a:t>
            </a:r>
          </a:p>
          <a:p>
            <a:endParaRPr lang="fr-FR" sz="2400" b="1" cap="small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93B644B-6CC4-4975-BD2F-CF73025C7209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D51DE5B-018E-4EBA-BE24-405D03F6D894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0137213E-7508-4868-AD18-FA4462B7C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11" name="ZoneTexte 10">
            <a:extLst>
              <a:ext uri="{FF2B5EF4-FFF2-40B4-BE49-F238E27FC236}">
                <a16:creationId xmlns:a16="http://schemas.microsoft.com/office/drawing/2014/main" id="{0DE3E76A-16F9-4B58-9658-868DFA6C9CD8}"/>
              </a:ext>
            </a:extLst>
          </p:cNvPr>
          <p:cNvSpPr txBox="1"/>
          <p:nvPr/>
        </p:nvSpPr>
        <p:spPr>
          <a:xfrm>
            <a:off x="539552" y="1352291"/>
            <a:ext cx="77874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Pilotage au niveau national par la Direction Technique Nationale:</a:t>
            </a:r>
          </a:p>
          <a:p>
            <a:endParaRPr lang="fr-FR" dirty="0"/>
          </a:p>
          <a:p>
            <a:r>
              <a:rPr lang="fr-FR" dirty="0"/>
              <a:t>      DTN – DHN – Responsable PAS  de chaque discipline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316039A-A318-24B2-F46E-E1ACC0DD9A75}"/>
              </a:ext>
            </a:extLst>
          </p:cNvPr>
          <p:cNvSpPr txBox="1"/>
          <p:nvPr/>
        </p:nvSpPr>
        <p:spPr>
          <a:xfrm>
            <a:off x="678269" y="2735720"/>
            <a:ext cx="778746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Mise en œuvre au niveau régional</a:t>
            </a:r>
            <a:r>
              <a:rPr lang="fr-FR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     - </a:t>
            </a:r>
            <a:r>
              <a:rPr lang="fr-FR" b="1" i="1" dirty="0"/>
              <a:t>Le responsable DRA </a:t>
            </a:r>
            <a:r>
              <a:rPr lang="fr-FR" dirty="0"/>
              <a:t>qui pilote et supervise le DRA sur la Région</a:t>
            </a:r>
          </a:p>
          <a:p>
            <a:endParaRPr lang="fr-FR" dirty="0"/>
          </a:p>
          <a:p>
            <a:r>
              <a:rPr lang="fr-FR" dirty="0"/>
              <a:t>     - 1 </a:t>
            </a:r>
            <a:r>
              <a:rPr lang="fr-FR" b="1" dirty="0"/>
              <a:t>expert PAS </a:t>
            </a:r>
            <a:r>
              <a:rPr lang="fr-FR" dirty="0"/>
              <a:t>par discipline: désigné par le responsable national </a:t>
            </a:r>
          </a:p>
          <a:p>
            <a:r>
              <a:rPr lang="fr-FR" dirty="0"/>
              <a:t>     - 1 référent PAS par Commission Technique</a:t>
            </a:r>
          </a:p>
          <a:p>
            <a:r>
              <a:rPr lang="fr-FR" dirty="0"/>
              <a:t>     - Les référents technique des pôles France </a:t>
            </a:r>
          </a:p>
          <a:p>
            <a:r>
              <a:rPr lang="fr-FR" dirty="0"/>
              <a:t>     - Des référents ou responsables PAS Interdépartementaux</a:t>
            </a:r>
          </a:p>
          <a:p>
            <a:r>
              <a:rPr lang="fr-FR" dirty="0"/>
              <a:t>     - Les cadres des Clubs Formateurs</a:t>
            </a:r>
          </a:p>
          <a:p>
            <a:r>
              <a:rPr lang="fr-FR" dirty="0"/>
              <a:t>                               = Equipe Technique Régionale - </a:t>
            </a:r>
            <a:r>
              <a:rPr lang="fr-FR" b="1" dirty="0"/>
              <a:t>ETR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77BAC73-BEE9-6546-A2CE-5368EF6A7738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393052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4" y="396697"/>
            <a:ext cx="792695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 -  3 – Le Dispositif Régional d’Accession</a:t>
            </a:r>
          </a:p>
          <a:p>
            <a:endParaRPr lang="fr-FR" sz="2400" b="1" cap="small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93B644B-6CC4-4975-BD2F-CF73025C7209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D51DE5B-018E-4EBA-BE24-405D03F6D894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0137213E-7508-4868-AD18-FA4462B7C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11" name="ZoneTexte 10">
            <a:extLst>
              <a:ext uri="{FF2B5EF4-FFF2-40B4-BE49-F238E27FC236}">
                <a16:creationId xmlns:a16="http://schemas.microsoft.com/office/drawing/2014/main" id="{0DE3E76A-16F9-4B58-9658-868DFA6C9CD8}"/>
              </a:ext>
            </a:extLst>
          </p:cNvPr>
          <p:cNvSpPr txBox="1"/>
          <p:nvPr/>
        </p:nvSpPr>
        <p:spPr>
          <a:xfrm>
            <a:off x="539552" y="1352291"/>
            <a:ext cx="778746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Moyens</a:t>
            </a:r>
            <a:r>
              <a:rPr lang="fr-FR" dirty="0"/>
              <a:t>: Mise en synergie des acteurs et des actions de Détection.</a:t>
            </a:r>
          </a:p>
          <a:p>
            <a:endParaRPr lang="fr-FR" dirty="0"/>
          </a:p>
          <a:p>
            <a:r>
              <a:rPr lang="fr-FR" dirty="0"/>
              <a:t>	Organisation adaptée aux spécificités de chaque discipline et du  	  	territoire.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Acteurs</a:t>
            </a:r>
            <a:r>
              <a:rPr lang="fr-FR" dirty="0"/>
              <a:t> = Préparation et suivi des actions </a:t>
            </a:r>
          </a:p>
          <a:p>
            <a:r>
              <a:rPr lang="fr-FR" dirty="0"/>
              <a:t>                       Coordination avec les calendriers nationaux PAS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                      Implication forte des pôles France: SAINT ETIENNE, LYON:</a:t>
            </a:r>
          </a:p>
          <a:p>
            <a:r>
              <a:rPr lang="fr-FR" dirty="0"/>
              <a:t>		 - Accueil des stages </a:t>
            </a:r>
          </a:p>
          <a:p>
            <a:r>
              <a:rPr lang="fr-FR" dirty="0"/>
              <a:t>		-  Soutien des cadres du pôles </a:t>
            </a:r>
          </a:p>
          <a:p>
            <a:r>
              <a:rPr lang="fr-FR" dirty="0"/>
              <a:t>		-  Mise en synergie des actions régionales DRA / actions pôle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B8EC683-351F-3859-5524-675B47B265C5}"/>
              </a:ext>
            </a:extLst>
          </p:cNvPr>
          <p:cNvSpPr txBox="1"/>
          <p:nvPr/>
        </p:nvSpPr>
        <p:spPr>
          <a:xfrm>
            <a:off x="678269" y="4989664"/>
            <a:ext cx="77874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• </a:t>
            </a:r>
            <a:r>
              <a:rPr lang="fr-FR" b="1" dirty="0"/>
              <a:t>Évaluation du Dispositif</a:t>
            </a:r>
            <a:r>
              <a:rPr lang="fr-FR" dirty="0"/>
              <a:t>: Tests PAS nationaux </a:t>
            </a:r>
          </a:p>
          <a:p>
            <a:r>
              <a:rPr lang="fr-FR" dirty="0"/>
              <a:t>                                                RERJ – REN</a:t>
            </a:r>
          </a:p>
          <a:p>
            <a:r>
              <a:rPr lang="fr-FR" dirty="0"/>
              <a:t>                                                </a:t>
            </a:r>
            <a:r>
              <a:rPr lang="fr-FR" dirty="0" err="1"/>
              <a:t>Ranking</a:t>
            </a:r>
            <a:r>
              <a:rPr lang="fr-FR" dirty="0"/>
              <a:t>-List </a:t>
            </a:r>
          </a:p>
          <a:p>
            <a:r>
              <a:rPr lang="fr-FR" dirty="0"/>
              <a:t>                                                GYM EVAL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6E3BD7C-E076-FEB3-0864-CDD12751CFD7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405675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4" y="396697"/>
            <a:ext cx="792695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 -  3 – Le Dispositif Régional d’Accession</a:t>
            </a:r>
          </a:p>
          <a:p>
            <a:endParaRPr lang="fr-FR" sz="2400" b="1" cap="small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93B644B-6CC4-4975-BD2F-CF73025C7209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D51DE5B-018E-4EBA-BE24-405D03F6D894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0137213E-7508-4868-AD18-FA4462B7C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11" name="ZoneTexte 10">
            <a:extLst>
              <a:ext uri="{FF2B5EF4-FFF2-40B4-BE49-F238E27FC236}">
                <a16:creationId xmlns:a16="http://schemas.microsoft.com/office/drawing/2014/main" id="{0DE3E76A-16F9-4B58-9658-868DFA6C9CD8}"/>
              </a:ext>
            </a:extLst>
          </p:cNvPr>
          <p:cNvSpPr txBox="1"/>
          <p:nvPr/>
        </p:nvSpPr>
        <p:spPr>
          <a:xfrm>
            <a:off x="480767" y="1352291"/>
            <a:ext cx="769163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Concrètement</a:t>
            </a:r>
          </a:p>
          <a:p>
            <a:endParaRPr lang="fr-FR" dirty="0"/>
          </a:p>
          <a:p>
            <a:r>
              <a:rPr lang="fr-FR" dirty="0"/>
              <a:t>	* </a:t>
            </a:r>
            <a:r>
              <a:rPr lang="fr-FR" sz="1800" b="1" dirty="0">
                <a:latin typeface="+mj-lt"/>
                <a:ea typeface="Verdana" panose="020B0604030504040204" pitchFamily="34" charset="0"/>
              </a:rPr>
              <a:t>Accompagnement des gymnastes </a:t>
            </a:r>
            <a:r>
              <a:rPr lang="fr-FR" sz="1800" dirty="0">
                <a:latin typeface="+mj-lt"/>
                <a:ea typeface="Verdana" panose="020B0604030504040204" pitchFamily="34" charset="0"/>
              </a:rPr>
              <a:t>listés: SMR, convention scolaire,    	formation, interface DR/sportifs.</a:t>
            </a:r>
          </a:p>
          <a:p>
            <a:endParaRPr lang="fr-FR" dirty="0">
              <a:latin typeface="+mj-lt"/>
              <a:ea typeface="Verdana" panose="020B0604030504040204" pitchFamily="34" charset="0"/>
            </a:endParaRPr>
          </a:p>
          <a:p>
            <a:r>
              <a:rPr lang="fr-FR" dirty="0"/>
              <a:t>	* </a:t>
            </a:r>
            <a:r>
              <a:rPr lang="fr-FR" sz="1800" b="1" dirty="0">
                <a:latin typeface="+mj-lt"/>
                <a:ea typeface="Verdana" panose="020B0604030504040204" pitchFamily="34" charset="0"/>
              </a:rPr>
              <a:t>Accompagnement des </a:t>
            </a:r>
            <a:r>
              <a:rPr lang="fr-FR" b="1" dirty="0">
                <a:latin typeface="+mj-lt"/>
                <a:ea typeface="Verdana" panose="020B0604030504040204" pitchFamily="34" charset="0"/>
              </a:rPr>
              <a:t>e</a:t>
            </a:r>
            <a:r>
              <a:rPr lang="fr-FR" sz="1800" b="1" dirty="0">
                <a:latin typeface="+mj-lt"/>
                <a:ea typeface="Verdana" panose="020B0604030504040204" pitchFamily="34" charset="0"/>
              </a:rPr>
              <a:t>ntraîneurs</a:t>
            </a:r>
            <a:r>
              <a:rPr lang="fr-FR" b="1" dirty="0">
                <a:latin typeface="+mj-lt"/>
                <a:ea typeface="Verdana" panose="020B0604030504040204" pitchFamily="34" charset="0"/>
              </a:rPr>
              <a:t>: </a:t>
            </a:r>
            <a:r>
              <a:rPr lang="fr-FR" dirty="0">
                <a:latin typeface="+mj-lt"/>
                <a:ea typeface="Verdana" panose="020B0604030504040204" pitchFamily="34" charset="0"/>
              </a:rPr>
              <a:t>stages – visites Clubs Formateurs</a:t>
            </a:r>
            <a:endParaRPr lang="fr-FR" sz="1800" dirty="0">
              <a:latin typeface="+mj-lt"/>
              <a:ea typeface="Verdana" panose="020B0604030504040204" pitchFamily="34" charset="0"/>
            </a:endParaRPr>
          </a:p>
          <a:p>
            <a:endParaRPr lang="fr-FR" dirty="0"/>
          </a:p>
          <a:p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           </a:t>
            </a:r>
            <a:r>
              <a:rPr lang="fr-FR" sz="1800" dirty="0">
                <a:latin typeface="+mj-lt"/>
                <a:ea typeface="Verdana" panose="020B0604030504040204" pitchFamily="34" charset="0"/>
              </a:rPr>
              <a:t>* Déclinaison territoriale et disciplinaire du PPF →        </a:t>
            </a:r>
          </a:p>
          <a:p>
            <a:endParaRPr lang="fr-FR" dirty="0">
              <a:latin typeface="+mj-lt"/>
              <a:ea typeface="Verdana" panose="020B0604030504040204" pitchFamily="34" charset="0"/>
            </a:endParaRPr>
          </a:p>
          <a:p>
            <a:r>
              <a:rPr lang="fr-FR" sz="1800" dirty="0">
                <a:latin typeface="+mj-lt"/>
                <a:ea typeface="Verdana" panose="020B0604030504040204" pitchFamily="34" charset="0"/>
              </a:rPr>
              <a:t>                  = </a:t>
            </a:r>
            <a:r>
              <a:rPr lang="fr-FR" sz="1800" b="1" dirty="0">
                <a:latin typeface="+mj-lt"/>
                <a:ea typeface="Verdana" panose="020B0604030504040204" pitchFamily="34" charset="0"/>
              </a:rPr>
              <a:t>1 plan d’actions par discipline </a:t>
            </a:r>
            <a:r>
              <a:rPr lang="fr-FR" sz="1800" dirty="0">
                <a:latin typeface="+mj-lt"/>
                <a:ea typeface="Verdana" panose="020B0604030504040204" pitchFamily="34" charset="0"/>
              </a:rPr>
              <a:t>« identification / détection » - 	</a:t>
            </a:r>
            <a:r>
              <a:rPr lang="fr-FR" sz="1800" dirty="0">
                <a:ea typeface="Verdana" panose="020B0604030504040204" pitchFamily="34" charset="0"/>
              </a:rPr>
              <a:t>référence PAS national </a:t>
            </a:r>
          </a:p>
          <a:p>
            <a:r>
              <a:rPr lang="fr-FR" dirty="0">
                <a:ea typeface="Verdana" panose="020B0604030504040204" pitchFamily="34" charset="0"/>
              </a:rPr>
              <a:t>	</a:t>
            </a:r>
            <a:r>
              <a:rPr lang="fr-FR" sz="1800" dirty="0">
                <a:ea typeface="Verdana" panose="020B0604030504040204" pitchFamily="34" charset="0"/>
              </a:rPr>
              <a:t> Conception, pilotage et suivi de la mise en œuvre du plan d’actions = 	Expert PAS discipline </a:t>
            </a: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fr-FR" sz="1800" dirty="0">
                <a:latin typeface="+mj-lt"/>
                <a:ea typeface="Verdana" panose="020B0604030504040204" pitchFamily="34" charset="0"/>
              </a:rPr>
              <a:t>Coordination avec le secteur PAS national: calendrier, orientations 	techniques, tests …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E59BF84-981F-01F0-8BC2-D24B67DB73B4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2438965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1505" y="1404229"/>
            <a:ext cx="6846839" cy="30895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cadre d’action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Projet de Performance Fédéral 2017-2024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Dispositif Régional d’Accession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acteurs et les actions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Point sur la mise en œuvre  et projet 2021/2024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Sommaire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F84E1FD-1DE6-4B1B-A62F-32CBEA977E5D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250CA7-B92E-4BE4-995D-B11D89504051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C1ECCE96-81E6-45D9-B96E-B57EE9F382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10638914-2302-4D02-6FF7-D0C22E2D2857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4072847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4" y="581363"/>
            <a:ext cx="7926959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 – 4 – Les Acteurs et les Actions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93B644B-6CC4-4975-BD2F-CF73025C7209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D51DE5B-018E-4EBA-BE24-405D03F6D894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0137213E-7508-4868-AD18-FA4462B7C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4F7314C6-BC43-4026-935D-60895FA8DD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233" y="1625544"/>
            <a:ext cx="4991533" cy="3901778"/>
          </a:xfrm>
          <a:prstGeom prst="rect">
            <a:avLst/>
          </a:prstGeom>
        </p:spPr>
      </p:pic>
      <p:sp>
        <p:nvSpPr>
          <p:cNvPr id="2" name="Émoticône 1">
            <a:hlinkClick r:id="rId4" action="ppaction://hlinkfile"/>
            <a:extLst>
              <a:ext uri="{FF2B5EF4-FFF2-40B4-BE49-F238E27FC236}">
                <a16:creationId xmlns:a16="http://schemas.microsoft.com/office/drawing/2014/main" id="{701D68B3-BEC7-9595-EF76-B9E6E2C52FC4}"/>
              </a:ext>
            </a:extLst>
          </p:cNvPr>
          <p:cNvSpPr/>
          <p:nvPr/>
        </p:nvSpPr>
        <p:spPr>
          <a:xfrm>
            <a:off x="8028384" y="5013176"/>
            <a:ext cx="432048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191D16A-0014-AE25-C400-CAD16579ECA0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2117168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1505" y="1404229"/>
            <a:ext cx="6846839" cy="30895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cadre d’action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Projet de Performance Fédéral 2017-2024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Dispositif Régional d’Accession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acteurs et les actions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Point sur la mise en œuvre  et projet 2021/2024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Sommaire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F84E1FD-1DE6-4B1B-A62F-32CBEA977E5D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250CA7-B92E-4BE4-995D-B11D89504051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C1ECCE96-81E6-45D9-B96E-B57EE9F382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B3D3A49A-5D83-206C-F13C-2DA38C607B0D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1482580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4" y="396697"/>
            <a:ext cx="792695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 - 5 – point de situation </a:t>
            </a:r>
          </a:p>
          <a:p>
            <a:endParaRPr lang="fr-FR" sz="2400" b="1" cap="small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93B644B-6CC4-4975-BD2F-CF73025C7209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D51DE5B-018E-4EBA-BE24-405D03F6D894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0137213E-7508-4868-AD18-FA4462B7C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D4C4BB6D-78DC-4810-8876-38D4A9CFDEA7}"/>
              </a:ext>
            </a:extLst>
          </p:cNvPr>
          <p:cNvSpPr txBox="1"/>
          <p:nvPr/>
        </p:nvSpPr>
        <p:spPr>
          <a:xfrm>
            <a:off x="503549" y="1375981"/>
            <a:ext cx="813690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• Le DRA mis en place progressivement depuis septembre 2017 dans toutes les disciplines (GAM, GAF, GR, </a:t>
            </a:r>
            <a:r>
              <a:rPr lang="fr-FR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Tr/Tu</a:t>
            </a:r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fr-FR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GAc</a:t>
            </a:r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fr-FR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Aéro</a:t>
            </a:r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) a favorisé l’accession des gymnastes sur la liste PPF hors pôle:</a:t>
            </a:r>
          </a:p>
          <a:p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1400" i="1" dirty="0">
                <a:latin typeface="Verdana" panose="020B0604030504040204" pitchFamily="34" charset="0"/>
                <a:ea typeface="Verdana" panose="020B0604030504040204" pitchFamily="34" charset="0"/>
              </a:rPr>
              <a:t>– 2017/2018: 14 listés – 2018/2019: 14 listés – 2019/2020: 12 listés </a:t>
            </a:r>
          </a:p>
          <a:p>
            <a:r>
              <a:rPr lang="fr-FR" sz="1400" i="1" dirty="0">
                <a:latin typeface="Verdana" panose="020B0604030504040204" pitchFamily="34" charset="0"/>
                <a:ea typeface="Verdana" panose="020B0604030504040204" pitchFamily="34" charset="0"/>
              </a:rPr>
              <a:t> – 2020/2021: 11 listés  - 2021/2022: 12 listés</a:t>
            </a:r>
          </a:p>
          <a:p>
            <a:endParaRPr lang="fr-FR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• GYM EVAL 2022: 12 gymnastes listés DRA </a:t>
            </a:r>
            <a:r>
              <a:rPr lang="fr-FR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AuRA</a:t>
            </a:r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 en 2022-2023</a:t>
            </a:r>
          </a:p>
          <a:p>
            <a:endParaRPr lang="fr-FR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</a:t>
            </a:r>
            <a:r>
              <a:rPr lang="fr-FR" sz="1400" i="1" dirty="0">
                <a:latin typeface="Verdana" panose="020B0604030504040204" pitchFamily="34" charset="0"/>
                <a:ea typeface="Verdana" panose="020B0604030504040204" pitchFamily="34" charset="0"/>
              </a:rPr>
              <a:t>5 nouvelles entrées (3 GAM-1Tr-1Tu)</a:t>
            </a:r>
          </a:p>
          <a:p>
            <a:r>
              <a:rPr lang="fr-FR" sz="1400" i="1" dirty="0">
                <a:latin typeface="Verdana" panose="020B0604030504040204" pitchFamily="34" charset="0"/>
                <a:ea typeface="Verdana" panose="020B0604030504040204" pitchFamily="34" charset="0"/>
              </a:rPr>
              <a:t>		7 entrées en Pôles (6 GAM* – 1 </a:t>
            </a:r>
            <a:r>
              <a:rPr lang="fr-FR" sz="1400" i="1" dirty="0" err="1">
                <a:latin typeface="Verdana" panose="020B0604030504040204" pitchFamily="34" charset="0"/>
                <a:ea typeface="Verdana" panose="020B0604030504040204" pitchFamily="34" charset="0"/>
              </a:rPr>
              <a:t>Aéro</a:t>
            </a:r>
            <a:r>
              <a:rPr lang="fr-FR" sz="1400" i="1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endParaRPr lang="fr-FR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• Développement du suivi individuel: scolaire, médical, convention DRAJES</a:t>
            </a:r>
          </a:p>
          <a:p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• Développement des liens avec les responsables PAS nationaux par discipline </a:t>
            </a:r>
          </a:p>
          <a:p>
            <a:endParaRPr lang="fr-FR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2A71468-E45F-594F-E9DF-BE514D723A6F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20007276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4" y="396697"/>
            <a:ext cx="792695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 - 5 – point de situation </a:t>
            </a:r>
          </a:p>
          <a:p>
            <a:endParaRPr lang="fr-FR" sz="2400" b="1" cap="small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93B644B-6CC4-4975-BD2F-CF73025C7209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D51DE5B-018E-4EBA-BE24-405D03F6D894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0137213E-7508-4868-AD18-FA4462B7C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D4C4BB6D-78DC-4810-8876-38D4A9CFDEA7}"/>
              </a:ext>
            </a:extLst>
          </p:cNvPr>
          <p:cNvSpPr txBox="1"/>
          <p:nvPr/>
        </p:nvSpPr>
        <p:spPr>
          <a:xfrm>
            <a:off x="503549" y="1804360"/>
            <a:ext cx="8136902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• 15 clubs formateurs en </a:t>
            </a:r>
            <a:r>
              <a:rPr lang="fr-FR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AuRA</a:t>
            </a:r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 → structures ressources au sein du DRA </a:t>
            </a:r>
          </a:p>
          <a:p>
            <a:endParaRPr lang="fr-FR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• 4 demandes de SES effectuées pour des clubs formateurs AURA (juin 2021)</a:t>
            </a:r>
          </a:p>
          <a:p>
            <a:endParaRPr lang="fr-FR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• Plans d’actions 2022/2023: en cours de finalisation – BT et site </a:t>
            </a:r>
            <a:r>
              <a:rPr lang="fr-FR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AuRA</a:t>
            </a:r>
            <a:endParaRPr lang="fr-FR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996D939-8C0D-AC6E-90CA-587F66AC3A40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2271417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18909" y="1920895"/>
            <a:ext cx="7500990" cy="30162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2000" b="1" cap="small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Titre 1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2000" b="1" cap="small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Titre 2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20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Titre 3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20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Titre 4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Sommaire avec titres déjà passés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0937147E-F45F-4806-9F87-F576D02C99D0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02B20BA-C360-4738-B258-D4952FA9A038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218D50C2-E545-4658-848B-0D5BDBF1B8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52F55D13-9942-F6F0-E7B4-B0BEA208B336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37777990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Titre 1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21505" y="3105835"/>
            <a:ext cx="75009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Titre grande partie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264FF33-0CB4-410E-BCE7-6A0724FAD915}"/>
              </a:ext>
            </a:extLst>
          </p:cNvPr>
          <p:cNvSpPr txBox="1"/>
          <p:nvPr/>
        </p:nvSpPr>
        <p:spPr>
          <a:xfrm>
            <a:off x="0" y="4797152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fr-FR" sz="1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M. Prénom NOM</a:t>
            </a:r>
          </a:p>
          <a:p>
            <a:pPr algn="ctr">
              <a:lnSpc>
                <a:spcPts val="2200"/>
              </a:lnSpc>
            </a:pPr>
            <a:r>
              <a:rPr lang="fr-FR" sz="1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Intitulé du poste</a:t>
            </a:r>
          </a:p>
          <a:p>
            <a:pPr algn="ctr">
              <a:lnSpc>
                <a:spcPts val="2200"/>
              </a:lnSpc>
            </a:pPr>
            <a:r>
              <a:rPr lang="fr-FR" sz="1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(si personne intervient à l’oral)</a:t>
            </a: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5368DF06-7083-4E5D-8B82-58906FA388AA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B2491D2-1FE4-431E-BA6F-32F978CE4ADA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Image 18">
              <a:extLst>
                <a:ext uri="{FF2B5EF4-FFF2-40B4-BE49-F238E27FC236}">
                  <a16:creationId xmlns:a16="http://schemas.microsoft.com/office/drawing/2014/main" id="{4211CA2E-31AE-4986-B261-D48730A41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59E46C4C-2A96-CA36-CC71-4FF05E92442E}"/>
              </a:ext>
            </a:extLst>
          </p:cNvPr>
          <p:cNvSpPr txBox="1"/>
          <p:nvPr/>
        </p:nvSpPr>
        <p:spPr>
          <a:xfrm>
            <a:off x="2780185" y="65742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3303083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1505" y="1404229"/>
            <a:ext cx="6846839" cy="37358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cadre d’action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Projet de Performance Fédéral 2017-2024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Dispositif Régional d’Accession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DRA: 2 axes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acteurs et les actions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Point sur la mise en œuvre  et projet 2021/2024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Sommaire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C92C7B08-4DFC-4287-9849-8F446E35503F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0" name="Groupe 9">
              <a:extLst>
                <a:ext uri="{FF2B5EF4-FFF2-40B4-BE49-F238E27FC236}">
                  <a16:creationId xmlns:a16="http://schemas.microsoft.com/office/drawing/2014/main" id="{9F84E1FD-1DE6-4B1B-A62F-32CBEA977E5D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F250CA7-B92E-4BE4-995D-B11D89504051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9" name="Image 8">
                <a:extLst>
                  <a:ext uri="{FF2B5EF4-FFF2-40B4-BE49-F238E27FC236}">
                    <a16:creationId xmlns:a16="http://schemas.microsoft.com/office/drawing/2014/main" id="{C1ECCE96-81E6-45D9-B96E-B57EE9F382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8362B232-8FE7-4B8F-871E-C2EE86D19FF5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Forum Technique – DRA – 27/08/2022 – St Etienne</a:t>
              </a: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664806" y="3383687"/>
            <a:ext cx="7814388" cy="17081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4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Corps du texte</a:t>
            </a:r>
          </a:p>
          <a:p>
            <a:pPr algn="just">
              <a:lnSpc>
                <a:spcPct val="150000"/>
              </a:lnSpc>
            </a:pPr>
            <a:r>
              <a:rPr lang="fr-FR" sz="14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Verdana 14 (taille à ajuster selon quantité du contenu)</a:t>
            </a:r>
          </a:p>
          <a:p>
            <a:pPr algn="just">
              <a:lnSpc>
                <a:spcPct val="150000"/>
              </a:lnSpc>
            </a:pPr>
            <a:r>
              <a:rPr lang="fr-FR" sz="14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gras si important</a:t>
            </a:r>
          </a:p>
          <a:p>
            <a:pPr marL="285750" indent="-285750" algn="just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Puces à utiliser</a:t>
            </a:r>
          </a:p>
          <a:p>
            <a:pPr algn="ctr">
              <a:lnSpc>
                <a:spcPct val="150000"/>
              </a:lnSpc>
            </a:pPr>
            <a:endParaRPr lang="fr-FR" sz="14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B52E4C3-2067-4146-B627-56F771BCEDA0}"/>
              </a:ext>
            </a:extLst>
          </p:cNvPr>
          <p:cNvSpPr txBox="1"/>
          <p:nvPr/>
        </p:nvSpPr>
        <p:spPr>
          <a:xfrm>
            <a:off x="821505" y="1988840"/>
            <a:ext cx="75009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TITRE A METTRE EN AVANT SI BESOIN</a:t>
            </a: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643AA35B-3AE7-4B16-9E8C-CE5FF744D739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C2CC8259-654C-48FB-BA71-23B6292193A3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015427B-4570-421E-B6F1-A1B2A02E3AF8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8" name="Image 17">
                <a:extLst>
                  <a:ext uri="{FF2B5EF4-FFF2-40B4-BE49-F238E27FC236}">
                    <a16:creationId xmlns:a16="http://schemas.microsoft.com/office/drawing/2014/main" id="{2B3B2999-D8DF-4E07-95E3-56042C8E91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E2071962-B09F-48F2-9A9B-F42D2C56AE70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Thème – 03/10/2021 - Voiron</a:t>
              </a:r>
            </a:p>
          </p:txBody>
        </p:sp>
      </p:grpSp>
      <p:sp>
        <p:nvSpPr>
          <p:cNvPr id="19" name="ZoneTexte 18">
            <a:extLst>
              <a:ext uri="{FF2B5EF4-FFF2-40B4-BE49-F238E27FC236}">
                <a16:creationId xmlns:a16="http://schemas.microsoft.com/office/drawing/2014/main" id="{C4C7A0FD-211F-49EC-93A9-02C5BAB5EF4D}"/>
              </a:ext>
            </a:extLst>
          </p:cNvPr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Titre 1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BC360CE-1D64-45DC-A42A-EE86DDCC49B1}"/>
              </a:ext>
            </a:extLst>
          </p:cNvPr>
          <p:cNvSpPr/>
          <p:nvPr/>
        </p:nvSpPr>
        <p:spPr>
          <a:xfrm>
            <a:off x="0" y="-24"/>
            <a:ext cx="9168001" cy="6876000"/>
          </a:xfrm>
          <a:prstGeom prst="rect">
            <a:avLst/>
          </a:prstGeom>
          <a:gradFill flip="none" rotWithShape="1">
            <a:gsLst>
              <a:gs pos="0">
                <a:srgbClr val="1A1D57"/>
              </a:gs>
              <a:gs pos="54000">
                <a:schemeClr val="accent1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429000"/>
            <a:ext cx="7772400" cy="3096344"/>
          </a:xfrm>
        </p:spPr>
        <p:txBody>
          <a:bodyPr>
            <a:normAutofit/>
          </a:bodyPr>
          <a:lstStyle/>
          <a:p>
            <a: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Merci de votre attention</a:t>
            </a: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Dispositif </a:t>
            </a:r>
            <a:r>
              <a:rPr lang="fr-FR" sz="1600" b="1" cap="small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d’Accession Régional</a:t>
            </a:r>
            <a:endParaRPr lang="fr-FR" sz="2400" b="1" cap="small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96BDFCB-824D-4752-A671-BDC3166B8F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002" y="979504"/>
            <a:ext cx="2103996" cy="223347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43560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1505" y="1404229"/>
            <a:ext cx="6846839" cy="37358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cadre d’action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Projet de Performance Fédéral 2017-2024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Dispositif Régional d’Accession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DRA: 2 axes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acteurs et les actions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Point sur la mise en œuvre  et projet 2021/2024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Sommaire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F84E1FD-1DE6-4B1B-A62F-32CBEA977E5D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250CA7-B92E-4BE4-995D-B11D89504051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C1ECCE96-81E6-45D9-B96E-B57EE9F382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11A64E83-CB8B-610D-98AB-ACD6DEE45939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1706457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5" y="396697"/>
            <a:ext cx="750099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 -  1 - Le cadre d’action</a:t>
            </a:r>
          </a:p>
          <a:p>
            <a:endParaRPr lang="fr-FR" sz="2400" b="1" cap="small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93B644B-6CC4-4975-BD2F-CF73025C7209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D51DE5B-018E-4EBA-BE24-405D03F6D894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0137213E-7508-4868-AD18-FA4462B7C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11" name="ZoneTexte 10">
            <a:extLst>
              <a:ext uri="{FF2B5EF4-FFF2-40B4-BE49-F238E27FC236}">
                <a16:creationId xmlns:a16="http://schemas.microsoft.com/office/drawing/2014/main" id="{10FB76FF-15F7-4958-8ACA-EAA5A8AF69B1}"/>
              </a:ext>
            </a:extLst>
          </p:cNvPr>
          <p:cNvSpPr txBox="1"/>
          <p:nvPr/>
        </p:nvSpPr>
        <p:spPr>
          <a:xfrm>
            <a:off x="575556" y="2003854"/>
            <a:ext cx="799288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L’identification, la formation de base et la détection des jeunes talents est organisée conformément au cadre institutionnel: </a:t>
            </a: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* Dans le cadre du Projet de Performance Fédéral 2017-2024 (Instruction ministérielle 05-2016) </a:t>
            </a: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* Le Dispositif Régional d’Accession: structure intégrée dans le PPF</a:t>
            </a: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* L’Equipe Technique Régionale </a:t>
            </a: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E6427BB-67AF-044C-F1CD-14ED2653C4EE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1385162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1505" y="1404229"/>
            <a:ext cx="6846839" cy="37358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cadre d’action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Projet de Performance Fédéral 2017-2024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Dispositif Régional d’Accession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DRA: 2 axes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acteurs et les actions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Point sur la mise en œuvre  et projet 2021/2024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Sommaire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F84E1FD-1DE6-4B1B-A62F-32CBEA977E5D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250CA7-B92E-4BE4-995D-B11D89504051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C1ECCE96-81E6-45D9-B96E-B57EE9F382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53B4B0A6-8318-4B6C-8B1A-DE3B0C6B2680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1646546-3C25-D8E7-BBCC-0057A2431C42}"/>
              </a:ext>
            </a:extLst>
          </p:cNvPr>
          <p:cNvSpPr txBox="1"/>
          <p:nvPr/>
        </p:nvSpPr>
        <p:spPr>
          <a:xfrm>
            <a:off x="2780185" y="65742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138275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3433" y="396697"/>
            <a:ext cx="8575031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 -  2 - Le Projet de Performance Fédéral </a:t>
            </a:r>
            <a:r>
              <a:rPr lang="fr-FR" sz="11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2017-2024</a:t>
            </a:r>
          </a:p>
          <a:p>
            <a:endParaRPr lang="fr-FR" sz="2400" b="1" cap="small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93B644B-6CC4-4975-BD2F-CF73025C7209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D51DE5B-018E-4EBA-BE24-405D03F6D894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0137213E-7508-4868-AD18-FA4462B7C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graphicFrame>
        <p:nvGraphicFramePr>
          <p:cNvPr id="10" name="Diagramme 9">
            <a:extLst>
              <a:ext uri="{FF2B5EF4-FFF2-40B4-BE49-F238E27FC236}">
                <a16:creationId xmlns:a16="http://schemas.microsoft.com/office/drawing/2014/main" id="{C4C11611-B0EE-4CFA-AC97-ED2A903D9F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5171657"/>
              </p:ext>
            </p:extLst>
          </p:nvPr>
        </p:nvGraphicFramePr>
        <p:xfrm>
          <a:off x="2035187" y="1397000"/>
          <a:ext cx="507362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Rectangle à coins arrondis 1">
            <a:extLst>
              <a:ext uri="{FF2B5EF4-FFF2-40B4-BE49-F238E27FC236}">
                <a16:creationId xmlns:a16="http://schemas.microsoft.com/office/drawing/2014/main" id="{96BBCDB0-7E28-4A79-A96C-C8F818F5D06B}"/>
              </a:ext>
            </a:extLst>
          </p:cNvPr>
          <p:cNvSpPr/>
          <p:nvPr/>
        </p:nvSpPr>
        <p:spPr>
          <a:xfrm>
            <a:off x="2912419" y="3751059"/>
            <a:ext cx="806349" cy="1595996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>
                <a:solidFill>
                  <a:srgbClr val="C00000"/>
                </a:solidFill>
              </a:rPr>
              <a:t>DRA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F7A93EB-801B-47E8-89C4-514A3FF532B4}"/>
              </a:ext>
            </a:extLst>
          </p:cNvPr>
          <p:cNvSpPr txBox="1"/>
          <p:nvPr/>
        </p:nvSpPr>
        <p:spPr>
          <a:xfrm>
            <a:off x="5562766" y="2091527"/>
            <a:ext cx="30920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Mission: médailles internationales</a:t>
            </a:r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(Jun et Sen)</a:t>
            </a:r>
          </a:p>
          <a:p>
            <a:r>
              <a:rPr lang="fr-FR" sz="14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Structures : Pôles France 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82895A0B-0E4F-41BE-A9BF-826DEAFE7CDC}"/>
              </a:ext>
            </a:extLst>
          </p:cNvPr>
          <p:cNvSpPr txBox="1"/>
          <p:nvPr/>
        </p:nvSpPr>
        <p:spPr>
          <a:xfrm>
            <a:off x="6208698" y="3114544"/>
            <a:ext cx="27542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Mission: formation (espoirs)</a:t>
            </a:r>
          </a:p>
          <a:p>
            <a:r>
              <a:rPr lang="fr-FR" sz="1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Pôles Espoir</a:t>
            </a:r>
          </a:p>
          <a:p>
            <a:r>
              <a:rPr lang="fr-FR" sz="1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Clubs formateurs </a:t>
            </a:r>
            <a:r>
              <a:rPr lang="fr-FR" sz="14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 Clubs</a:t>
            </a:r>
          </a:p>
          <a:p>
            <a:endParaRPr lang="fr-FR" sz="14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2172F524-2EF3-4A66-A9E3-16FECA386FB7}"/>
              </a:ext>
            </a:extLst>
          </p:cNvPr>
          <p:cNvSpPr txBox="1"/>
          <p:nvPr/>
        </p:nvSpPr>
        <p:spPr>
          <a:xfrm>
            <a:off x="6656786" y="4322262"/>
            <a:ext cx="24872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Mission: détecter et 1</a:t>
            </a:r>
            <a:r>
              <a:rPr lang="fr-FR" sz="1400" baseline="30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</a:t>
            </a:r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niveau de formation</a:t>
            </a:r>
          </a:p>
          <a:p>
            <a:r>
              <a:rPr lang="fr-FR" sz="14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Clubs formateurs</a:t>
            </a:r>
          </a:p>
          <a:p>
            <a:r>
              <a:rPr lang="fr-FR" sz="1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Clubs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FDE3540-99AE-8BFF-B697-C77C7258A222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561124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5" y="212031"/>
            <a:ext cx="7500990" cy="129266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orientations du PPF </a:t>
            </a:r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(Extraits)</a:t>
            </a:r>
          </a:p>
          <a:p>
            <a:endParaRPr lang="fr-FR" sz="2400" b="1" cap="small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2400" b="1" cap="small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93B644B-6CC4-4975-BD2F-CF73025C7209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D51DE5B-018E-4EBA-BE24-405D03F6D894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0137213E-7508-4868-AD18-FA4462B7C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18" name="ZoneTexte 17">
            <a:extLst>
              <a:ext uri="{FF2B5EF4-FFF2-40B4-BE49-F238E27FC236}">
                <a16:creationId xmlns:a16="http://schemas.microsoft.com/office/drawing/2014/main" id="{B96FDEDD-2A58-4E8A-A336-6D223EF0C978}"/>
              </a:ext>
            </a:extLst>
          </p:cNvPr>
          <p:cNvSpPr txBox="1"/>
          <p:nvPr/>
        </p:nvSpPr>
        <p:spPr>
          <a:xfrm>
            <a:off x="1043608" y="1504694"/>
            <a:ext cx="770485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ea typeface="Verdana" panose="020B0604030504040204" pitchFamily="34" charset="0"/>
              </a:rPr>
              <a:t>Priorité du cycle portée sur l’étage d’accession, afin d’améliorer la détection et la formation de base des jeunes talents » = potentiels 2024/2028 </a:t>
            </a:r>
          </a:p>
          <a:p>
            <a:endParaRPr lang="fr-FR" dirty="0">
              <a:ea typeface="Verdana" panose="020B0604030504040204" pitchFamily="34" charset="0"/>
            </a:endParaRPr>
          </a:p>
          <a:p>
            <a:r>
              <a:rPr lang="fr-FR" dirty="0">
                <a:ea typeface="Verdana" panose="020B0604030504040204" pitchFamily="34" charset="0"/>
              </a:rPr>
              <a:t>•  Organisation des Dispositifs Régionaux d’Accession (DRA)</a:t>
            </a:r>
          </a:p>
          <a:p>
            <a:endParaRPr lang="fr-FR" dirty="0">
              <a:ea typeface="Verdana" panose="020B0604030504040204" pitchFamily="34" charset="0"/>
            </a:endParaRPr>
          </a:p>
          <a:p>
            <a:r>
              <a:rPr lang="fr-FR" dirty="0">
                <a:ea typeface="Verdana" panose="020B0604030504040204" pitchFamily="34" charset="0"/>
              </a:rPr>
              <a:t> </a:t>
            </a:r>
          </a:p>
          <a:p>
            <a:r>
              <a:rPr lang="fr-FR" dirty="0">
                <a:ea typeface="Verdana" panose="020B0604030504040204" pitchFamily="34" charset="0"/>
              </a:rPr>
              <a:t>- « Favoriser le plus possible la proximité » </a:t>
            </a:r>
          </a:p>
          <a:p>
            <a:endParaRPr lang="fr-FR" dirty="0">
              <a:ea typeface="Verdana" panose="020B0604030504040204" pitchFamily="34" charset="0"/>
            </a:endParaRPr>
          </a:p>
          <a:p>
            <a:r>
              <a:rPr lang="fr-FR" dirty="0">
                <a:ea typeface="Verdana" panose="020B0604030504040204" pitchFamily="34" charset="0"/>
              </a:rPr>
              <a:t>- « Accompagner les structures et entraîneurs »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4509DFA-42F0-14F8-AD8A-D2F04B4BB4E8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1497058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1505" y="1404229"/>
            <a:ext cx="6846839" cy="30895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cadre d’action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chemeClr val="accent1">
                    <a:lumMod val="40000"/>
                    <a:lumOff val="6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Projet de Performance Fédéral 2017-2024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Dispositif Régional d’Accession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acteurs et les actions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1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Point sur la mise en œuvre  et projet 2021/2024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Sommaire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F84E1FD-1DE6-4B1B-A62F-32CBEA977E5D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250CA7-B92E-4BE4-995D-B11D89504051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C1ECCE96-81E6-45D9-B96E-B57EE9F382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AA10E23D-82B4-9365-A23C-18FDB062C4C7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2337211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4" y="396697"/>
            <a:ext cx="792695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 -  3 – Le Dispositif Régional d’Accession</a:t>
            </a:r>
          </a:p>
          <a:p>
            <a:endParaRPr lang="fr-FR" sz="2400" b="1" cap="small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93B644B-6CC4-4975-BD2F-CF73025C7209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D51DE5B-018E-4EBA-BE24-405D03F6D894}"/>
                </a:ext>
              </a:extLst>
            </p:cNvPr>
            <p:cNvSpPr/>
            <p:nvPr/>
          </p:nvSpPr>
          <p:spPr>
            <a:xfrm>
              <a:off x="2555776" y="6237312"/>
              <a:ext cx="6588224" cy="648000"/>
            </a:xfrm>
            <a:prstGeom prst="rect">
              <a:avLst/>
            </a:prstGeom>
            <a:gradFill flip="none" rotWithShape="1">
              <a:gsLst>
                <a:gs pos="0">
                  <a:srgbClr val="1A1D57"/>
                </a:gs>
                <a:gs pos="54000">
                  <a:schemeClr val="accent1">
                    <a:lumMod val="97000"/>
                    <a:lumOff val="3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0137213E-7508-4868-AD18-FA4462B7C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6235280"/>
              <a:ext cx="2627784" cy="650103"/>
            </a:xfrm>
            <a:prstGeom prst="rect">
              <a:avLst/>
            </a:prstGeom>
          </p:spPr>
        </p:pic>
      </p:grpSp>
      <p:sp>
        <p:nvSpPr>
          <p:cNvPr id="11" name="ZoneTexte 10">
            <a:extLst>
              <a:ext uri="{FF2B5EF4-FFF2-40B4-BE49-F238E27FC236}">
                <a16:creationId xmlns:a16="http://schemas.microsoft.com/office/drawing/2014/main" id="{0DE3E76A-16F9-4B58-9658-868DFA6C9CD8}"/>
              </a:ext>
            </a:extLst>
          </p:cNvPr>
          <p:cNvSpPr txBox="1"/>
          <p:nvPr/>
        </p:nvSpPr>
        <p:spPr>
          <a:xfrm>
            <a:off x="540108" y="1844824"/>
            <a:ext cx="778746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dirty="0"/>
          </a:p>
          <a:p>
            <a:r>
              <a:rPr lang="fr-FR" dirty="0"/>
              <a:t>• </a:t>
            </a:r>
            <a:r>
              <a:rPr lang="fr-FR" b="1" dirty="0"/>
              <a:t>DRA</a:t>
            </a:r>
            <a:r>
              <a:rPr lang="fr-FR" dirty="0"/>
              <a:t> → 2 axes essentiels: </a:t>
            </a:r>
          </a:p>
          <a:p>
            <a:endParaRPr lang="fr-FR" dirty="0"/>
          </a:p>
          <a:p>
            <a:r>
              <a:rPr lang="fr-FR" dirty="0"/>
              <a:t>-  Structure de rattachement pour les gymnastes listés hors </a:t>
            </a:r>
            <a:r>
              <a:rPr lang="fr-FR" dirty="0">
                <a:ea typeface="Verdana" panose="020B0604030504040204" pitchFamily="34" charset="0"/>
              </a:rPr>
              <a:t>pôles: virtuelle ou physique ( </a:t>
            </a:r>
          </a:p>
          <a:p>
            <a:endParaRPr lang="fr-FR" dirty="0">
              <a:ea typeface="Verdan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dirty="0"/>
              <a:t>Organisation de la détection dans les disciplines du PPF 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Accompagnement du duo « Gymnaste-Entraîneur » (Régional ou National)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8BC1542-523B-0C52-45B3-630A9344C4B9}"/>
              </a:ext>
            </a:extLst>
          </p:cNvPr>
          <p:cNvSpPr txBox="1"/>
          <p:nvPr/>
        </p:nvSpPr>
        <p:spPr>
          <a:xfrm>
            <a:off x="2627785" y="6421831"/>
            <a:ext cx="6516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cap="smal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Forum Technique – DRA – 27/08/2022 – St Etienne</a:t>
            </a:r>
          </a:p>
        </p:txBody>
      </p:sp>
    </p:spTree>
    <p:extLst>
      <p:ext uri="{BB962C8B-B14F-4D97-AF65-F5344CB8AC3E}">
        <p14:creationId xmlns:p14="http://schemas.microsoft.com/office/powerpoint/2010/main" val="35399579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1165</Words>
  <Application>Microsoft Office PowerPoint</Application>
  <PresentationFormat>Affichage à l'écran (4:3)</PresentationFormat>
  <Paragraphs>188</Paragraphs>
  <Slides>21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5" baseType="lpstr">
      <vt:lpstr>Arial</vt:lpstr>
      <vt:lpstr>Calibri</vt:lpstr>
      <vt:lpstr>Verdana</vt:lpstr>
      <vt:lpstr>Thème Office</vt:lpstr>
      <vt:lpstr>forum Technique  Le Dispositif Régional d’Accession   Eric GALLIN-MARTEL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 de votre attention      Le Dispositif d’Accession Régional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Windows User</dc:creator>
  <cp:lastModifiedBy>GALLIN-MARTEL Eric</cp:lastModifiedBy>
  <cp:revision>212</cp:revision>
  <dcterms:created xsi:type="dcterms:W3CDTF">2016-01-13T10:17:27Z</dcterms:created>
  <dcterms:modified xsi:type="dcterms:W3CDTF">2022-08-24T14:54:26Z</dcterms:modified>
</cp:coreProperties>
</file>