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321" r:id="rId4"/>
    <p:sldId id="303" r:id="rId5"/>
    <p:sldId id="322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23" r:id="rId16"/>
    <p:sldId id="333" r:id="rId17"/>
    <p:sldId id="334" r:id="rId18"/>
    <p:sldId id="335" r:id="rId19"/>
    <p:sldId id="336" r:id="rId20"/>
    <p:sldId id="337" r:id="rId21"/>
    <p:sldId id="339" r:id="rId22"/>
    <p:sldId id="340" r:id="rId23"/>
    <p:sldId id="341" r:id="rId24"/>
    <p:sldId id="342" r:id="rId25"/>
    <p:sldId id="346" r:id="rId26"/>
    <p:sldId id="345" r:id="rId27"/>
    <p:sldId id="343" r:id="rId28"/>
    <p:sldId id="344" r:id="rId29"/>
    <p:sldId id="315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613"/>
    <a:srgbClr val="B3F200"/>
    <a:srgbClr val="1A1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595" autoAdjust="0"/>
  </p:normalViewPr>
  <p:slideViewPr>
    <p:cSldViewPr>
      <p:cViewPr varScale="1">
        <p:scale>
          <a:sx n="102" d="100"/>
          <a:sy n="102" d="100"/>
        </p:scale>
        <p:origin x="1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DCF3C-B104-4CD3-8289-F4E74C14D721}" type="datetimeFigureOut">
              <a:rPr lang="fr-FR" smtClean="0"/>
              <a:pPr/>
              <a:t>26/08/2022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5C57A-BCDC-40F8-BFC8-E1D7C47B5F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gym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C360CE-1D64-45DC-A42A-EE86DDCC49B1}"/>
              </a:ext>
            </a:extLst>
          </p:cNvPr>
          <p:cNvSpPr/>
          <p:nvPr/>
        </p:nvSpPr>
        <p:spPr>
          <a:xfrm>
            <a:off x="0" y="-24"/>
            <a:ext cx="9168001" cy="6876000"/>
          </a:xfrm>
          <a:prstGeom prst="rect">
            <a:avLst/>
          </a:prstGeom>
          <a:gradFill flip="none" rotWithShape="1">
            <a:gsLst>
              <a:gs pos="0">
                <a:srgbClr val="1A1D57"/>
              </a:gs>
              <a:gs pos="54000">
                <a:schemeClr val="accent1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214950"/>
            <a:ext cx="7772400" cy="1470025"/>
          </a:xfrm>
        </p:spPr>
        <p:txBody>
          <a:bodyPr>
            <a:normAutofit/>
          </a:bodyPr>
          <a:lstStyle/>
          <a:p>
            <a: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Colloque Technique</a:t>
            </a:r>
            <a:br>
              <a:rPr lang="fr-FR" sz="11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Compétitions – Jérôme COMBETTE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6BDFCB-824D-4752-A671-BDC3166B8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052" y="1052736"/>
            <a:ext cx="3367895" cy="3575149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Gym Artistique Féminine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774477B-0427-418D-95C3-E7D724174BA0}"/>
              </a:ext>
            </a:extLst>
          </p:cNvPr>
          <p:cNvSpPr txBox="1"/>
          <p:nvPr/>
        </p:nvSpPr>
        <p:spPr>
          <a:xfrm>
            <a:off x="821505" y="117225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Fédérale B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D445315-F1C6-AE2D-ADE0-FE1BC3A9C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494974"/>
              </p:ext>
            </p:extLst>
          </p:nvPr>
        </p:nvGraphicFramePr>
        <p:xfrm>
          <a:off x="821505" y="1916832"/>
          <a:ext cx="7500989" cy="1152128"/>
        </p:xfrm>
        <a:graphic>
          <a:graphicData uri="http://schemas.openxmlformats.org/drawingml/2006/table">
            <a:tbl>
              <a:tblPr firstRow="1" firstCol="1" bandRow="1"/>
              <a:tblGrid>
                <a:gridCol w="1706720">
                  <a:extLst>
                    <a:ext uri="{9D8B030D-6E8A-4147-A177-3AD203B41FA5}">
                      <a16:colId xmlns:a16="http://schemas.microsoft.com/office/drawing/2014/main" val="3427984774"/>
                    </a:ext>
                  </a:extLst>
                </a:gridCol>
                <a:gridCol w="3487644">
                  <a:extLst>
                    <a:ext uri="{9D8B030D-6E8A-4147-A177-3AD203B41FA5}">
                      <a16:colId xmlns:a16="http://schemas.microsoft.com/office/drawing/2014/main" val="1624331705"/>
                    </a:ext>
                  </a:extLst>
                </a:gridCol>
                <a:gridCol w="1261488">
                  <a:extLst>
                    <a:ext uri="{9D8B030D-6E8A-4147-A177-3AD203B41FA5}">
                      <a16:colId xmlns:a16="http://schemas.microsoft.com/office/drawing/2014/main" val="3140764510"/>
                    </a:ext>
                  </a:extLst>
                </a:gridCol>
                <a:gridCol w="1045137">
                  <a:extLst>
                    <a:ext uri="{9D8B030D-6E8A-4147-A177-3AD203B41FA5}">
                      <a16:colId xmlns:a16="http://schemas.microsoft.com/office/drawing/2014/main" val="3744958548"/>
                    </a:ext>
                  </a:extLst>
                </a:gridCol>
              </a:tblGrid>
              <a:tr h="3600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17/18 Juin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Équipes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Valence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649379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CENTRE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396618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164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73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Gym Artistique Masculine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774477B-0427-418D-95C3-E7D724174BA0}"/>
              </a:ext>
            </a:extLst>
          </p:cNvPr>
          <p:cNvSpPr txBox="1"/>
          <p:nvPr/>
        </p:nvSpPr>
        <p:spPr>
          <a:xfrm>
            <a:off x="821505" y="124273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Performance Nationale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5FE77B5-5700-0B87-8DB0-9BB1F7368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01256"/>
              </p:ext>
            </p:extLst>
          </p:nvPr>
        </p:nvGraphicFramePr>
        <p:xfrm>
          <a:off x="821505" y="1948099"/>
          <a:ext cx="7503310" cy="3346755"/>
        </p:xfrm>
        <a:graphic>
          <a:graphicData uri="http://schemas.openxmlformats.org/drawingml/2006/table">
            <a:tbl>
              <a:tblPr bandRow="1"/>
              <a:tblGrid>
                <a:gridCol w="1927886">
                  <a:extLst>
                    <a:ext uri="{9D8B030D-6E8A-4147-A177-3AD203B41FA5}">
                      <a16:colId xmlns:a16="http://schemas.microsoft.com/office/drawing/2014/main" val="1399064380"/>
                    </a:ext>
                  </a:extLst>
                </a:gridCol>
                <a:gridCol w="2773863">
                  <a:extLst>
                    <a:ext uri="{9D8B030D-6E8A-4147-A177-3AD203B41FA5}">
                      <a16:colId xmlns:a16="http://schemas.microsoft.com/office/drawing/2014/main" val="3034694072"/>
                    </a:ext>
                  </a:extLst>
                </a:gridCol>
                <a:gridCol w="1324114">
                  <a:extLst>
                    <a:ext uri="{9D8B030D-6E8A-4147-A177-3AD203B41FA5}">
                      <a16:colId xmlns:a16="http://schemas.microsoft.com/office/drawing/2014/main" val="1667125772"/>
                    </a:ext>
                  </a:extLst>
                </a:gridCol>
                <a:gridCol w="1477447">
                  <a:extLst>
                    <a:ext uri="{9D8B030D-6E8A-4147-A177-3AD203B41FA5}">
                      <a16:colId xmlns:a16="http://schemas.microsoft.com/office/drawing/2014/main" val="375221259"/>
                    </a:ext>
                  </a:extLst>
                </a:gridCol>
              </a:tblGrid>
              <a:tr h="39780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25/26 février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Valserhône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247443"/>
                  </a:ext>
                </a:extLst>
              </a:tr>
              <a:tr h="4393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CENTRE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déterminer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706406"/>
                  </a:ext>
                </a:extLst>
              </a:tr>
              <a:tr h="4393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Cusset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425846"/>
                  </a:ext>
                </a:extLst>
              </a:tr>
              <a:tr h="36608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11/12 mars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Annonay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650838"/>
                  </a:ext>
                </a:extLst>
              </a:tr>
              <a:tr h="4518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CENTRE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Individuel (Sur un lieu)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586952"/>
                  </a:ext>
                </a:extLst>
              </a:tr>
              <a:tr h="37157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581686"/>
                  </a:ext>
                </a:extLst>
              </a:tr>
              <a:tr h="441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8/9 avril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Régional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Individuel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Villeurbanne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26075"/>
                  </a:ext>
                </a:extLst>
              </a:tr>
              <a:tr h="4393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6/7 mai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Régional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Pouzin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7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194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Gym Artistique Masculine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774477B-0427-418D-95C3-E7D724174BA0}"/>
              </a:ext>
            </a:extLst>
          </p:cNvPr>
          <p:cNvSpPr txBox="1"/>
          <p:nvPr/>
        </p:nvSpPr>
        <p:spPr>
          <a:xfrm>
            <a:off x="821505" y="124273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Performance Régionale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505FD528-CB33-AD1D-DF8E-FCC582389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888582"/>
              </p:ext>
            </p:extLst>
          </p:nvPr>
        </p:nvGraphicFramePr>
        <p:xfrm>
          <a:off x="821505" y="1948099"/>
          <a:ext cx="7503310" cy="2241146"/>
        </p:xfrm>
        <a:graphic>
          <a:graphicData uri="http://schemas.openxmlformats.org/drawingml/2006/table">
            <a:tbl>
              <a:tblPr bandRow="1"/>
              <a:tblGrid>
                <a:gridCol w="1927886">
                  <a:extLst>
                    <a:ext uri="{9D8B030D-6E8A-4147-A177-3AD203B41FA5}">
                      <a16:colId xmlns:a16="http://schemas.microsoft.com/office/drawing/2014/main" val="1399064380"/>
                    </a:ext>
                  </a:extLst>
                </a:gridCol>
                <a:gridCol w="2773863">
                  <a:extLst>
                    <a:ext uri="{9D8B030D-6E8A-4147-A177-3AD203B41FA5}">
                      <a16:colId xmlns:a16="http://schemas.microsoft.com/office/drawing/2014/main" val="3034694072"/>
                    </a:ext>
                  </a:extLst>
                </a:gridCol>
                <a:gridCol w="1324114">
                  <a:extLst>
                    <a:ext uri="{9D8B030D-6E8A-4147-A177-3AD203B41FA5}">
                      <a16:colId xmlns:a16="http://schemas.microsoft.com/office/drawing/2014/main" val="1667125772"/>
                    </a:ext>
                  </a:extLst>
                </a:gridCol>
                <a:gridCol w="1477447">
                  <a:extLst>
                    <a:ext uri="{9D8B030D-6E8A-4147-A177-3AD203B41FA5}">
                      <a16:colId xmlns:a16="http://schemas.microsoft.com/office/drawing/2014/main" val="375221259"/>
                    </a:ext>
                  </a:extLst>
                </a:gridCol>
              </a:tblGrid>
              <a:tr h="39761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25/26 février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Valserhône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247443"/>
                  </a:ext>
                </a:extLst>
              </a:tr>
              <a:tr h="4390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CENTRE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Equipe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Individuel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déterminer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706406"/>
                  </a:ext>
                </a:extLst>
              </a:tr>
              <a:tr h="4390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Cusset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425846"/>
                  </a:ext>
                </a:extLst>
              </a:tr>
              <a:tr h="441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/2 avril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Régional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Finale Equipe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Lyon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26075"/>
                  </a:ext>
                </a:extLst>
              </a:tr>
              <a:tr h="5209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8/9 avril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Régional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Finale Individuel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Villeurbanne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7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818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Gym Artistique Masculine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774477B-0427-418D-95C3-E7D724174BA0}"/>
              </a:ext>
            </a:extLst>
          </p:cNvPr>
          <p:cNvSpPr txBox="1"/>
          <p:nvPr/>
        </p:nvSpPr>
        <p:spPr>
          <a:xfrm>
            <a:off x="821505" y="124273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Fédérale A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ABFAADEA-6296-0CBB-EA30-60F682658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923799"/>
              </p:ext>
            </p:extLst>
          </p:nvPr>
        </p:nvGraphicFramePr>
        <p:xfrm>
          <a:off x="821505" y="1948099"/>
          <a:ext cx="7503310" cy="3349068"/>
        </p:xfrm>
        <a:graphic>
          <a:graphicData uri="http://schemas.openxmlformats.org/drawingml/2006/table">
            <a:tbl>
              <a:tblPr bandRow="1"/>
              <a:tblGrid>
                <a:gridCol w="1927886">
                  <a:extLst>
                    <a:ext uri="{9D8B030D-6E8A-4147-A177-3AD203B41FA5}">
                      <a16:colId xmlns:a16="http://schemas.microsoft.com/office/drawing/2014/main" val="1399064380"/>
                    </a:ext>
                  </a:extLst>
                </a:gridCol>
                <a:gridCol w="2773863">
                  <a:extLst>
                    <a:ext uri="{9D8B030D-6E8A-4147-A177-3AD203B41FA5}">
                      <a16:colId xmlns:a16="http://schemas.microsoft.com/office/drawing/2014/main" val="3034694072"/>
                    </a:ext>
                  </a:extLst>
                </a:gridCol>
                <a:gridCol w="1324114">
                  <a:extLst>
                    <a:ext uri="{9D8B030D-6E8A-4147-A177-3AD203B41FA5}">
                      <a16:colId xmlns:a16="http://schemas.microsoft.com/office/drawing/2014/main" val="1667125772"/>
                    </a:ext>
                  </a:extLst>
                </a:gridCol>
                <a:gridCol w="1477447">
                  <a:extLst>
                    <a:ext uri="{9D8B030D-6E8A-4147-A177-3AD203B41FA5}">
                      <a16:colId xmlns:a16="http://schemas.microsoft.com/office/drawing/2014/main" val="375221259"/>
                    </a:ext>
                  </a:extLst>
                </a:gridCol>
              </a:tblGrid>
              <a:tr h="39742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25/26 février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Valserhône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247443"/>
                  </a:ext>
                </a:extLst>
              </a:tr>
              <a:tr h="4388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CENTRE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déterminer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706406"/>
                  </a:ext>
                </a:extLst>
              </a:tr>
              <a:tr h="4388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Cusset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425846"/>
                  </a:ext>
                </a:extLst>
              </a:tr>
              <a:tr h="36573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11/12 mars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Annonay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650838"/>
                  </a:ext>
                </a:extLst>
              </a:tr>
              <a:tr h="4514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CENTRE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Individuel (Sur un lieu)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586952"/>
                  </a:ext>
                </a:extLst>
              </a:tr>
              <a:tr h="3712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581686"/>
                  </a:ext>
                </a:extLst>
              </a:tr>
              <a:tr h="4411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/2 avril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Régional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Lyon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26075"/>
                  </a:ext>
                </a:extLst>
              </a:tr>
              <a:tr h="43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8/9 avril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Régional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Finale Individuel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Villeurbanne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7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812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Gym Artistique Masculine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774477B-0427-418D-95C3-E7D724174BA0}"/>
              </a:ext>
            </a:extLst>
          </p:cNvPr>
          <p:cNvSpPr txBox="1"/>
          <p:nvPr/>
        </p:nvSpPr>
        <p:spPr>
          <a:xfrm>
            <a:off x="821505" y="117225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Fédérale B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C720344-C035-899F-13A9-5517B4900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03647"/>
              </p:ext>
            </p:extLst>
          </p:nvPr>
        </p:nvGraphicFramePr>
        <p:xfrm>
          <a:off x="821505" y="1948099"/>
          <a:ext cx="7503310" cy="1303869"/>
        </p:xfrm>
        <a:graphic>
          <a:graphicData uri="http://schemas.openxmlformats.org/drawingml/2006/table">
            <a:tbl>
              <a:tblPr bandRow="1"/>
              <a:tblGrid>
                <a:gridCol w="1927886">
                  <a:extLst>
                    <a:ext uri="{9D8B030D-6E8A-4147-A177-3AD203B41FA5}">
                      <a16:colId xmlns:a16="http://schemas.microsoft.com/office/drawing/2014/main" val="1399064380"/>
                    </a:ext>
                  </a:extLst>
                </a:gridCol>
                <a:gridCol w="2773863">
                  <a:extLst>
                    <a:ext uri="{9D8B030D-6E8A-4147-A177-3AD203B41FA5}">
                      <a16:colId xmlns:a16="http://schemas.microsoft.com/office/drawing/2014/main" val="3034694072"/>
                    </a:ext>
                  </a:extLst>
                </a:gridCol>
                <a:gridCol w="1324114">
                  <a:extLst>
                    <a:ext uri="{9D8B030D-6E8A-4147-A177-3AD203B41FA5}">
                      <a16:colId xmlns:a16="http://schemas.microsoft.com/office/drawing/2014/main" val="1667125772"/>
                    </a:ext>
                  </a:extLst>
                </a:gridCol>
                <a:gridCol w="1477447">
                  <a:extLst>
                    <a:ext uri="{9D8B030D-6E8A-4147-A177-3AD203B41FA5}">
                      <a16:colId xmlns:a16="http://schemas.microsoft.com/office/drawing/2014/main" val="375221259"/>
                    </a:ext>
                  </a:extLst>
                </a:gridCol>
              </a:tblGrid>
              <a:tr h="40636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25/26 février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Valserhône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247443"/>
                  </a:ext>
                </a:extLst>
              </a:tr>
              <a:tr h="448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CENTRE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déterminer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706406"/>
                  </a:ext>
                </a:extLst>
              </a:tr>
              <a:tr h="448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Cusset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425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54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Gym Rythmique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745E9A7E-43BB-4FAB-857D-559E07CFD32F}"/>
              </a:ext>
            </a:extLst>
          </p:cNvPr>
          <p:cNvSpPr txBox="1"/>
          <p:nvPr/>
        </p:nvSpPr>
        <p:spPr>
          <a:xfrm>
            <a:off x="821505" y="117225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Individuel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2247617-3465-FE04-25ED-AAA894DF4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2448"/>
              </p:ext>
            </p:extLst>
          </p:nvPr>
        </p:nvGraphicFramePr>
        <p:xfrm>
          <a:off x="821505" y="1663873"/>
          <a:ext cx="7500990" cy="4475372"/>
        </p:xfrm>
        <a:graphic>
          <a:graphicData uri="http://schemas.openxmlformats.org/drawingml/2006/table">
            <a:tbl>
              <a:tblPr/>
              <a:tblGrid>
                <a:gridCol w="2598367">
                  <a:extLst>
                    <a:ext uri="{9D8B030D-6E8A-4147-A177-3AD203B41FA5}">
                      <a16:colId xmlns:a16="http://schemas.microsoft.com/office/drawing/2014/main" val="1553016530"/>
                    </a:ext>
                  </a:extLst>
                </a:gridCol>
                <a:gridCol w="2214869">
                  <a:extLst>
                    <a:ext uri="{9D8B030D-6E8A-4147-A177-3AD203B41FA5}">
                      <a16:colId xmlns:a16="http://schemas.microsoft.com/office/drawing/2014/main" val="2629401654"/>
                    </a:ext>
                  </a:extLst>
                </a:gridCol>
                <a:gridCol w="2687754">
                  <a:extLst>
                    <a:ext uri="{9D8B030D-6E8A-4147-A177-3AD203B41FA5}">
                      <a16:colId xmlns:a16="http://schemas.microsoft.com/office/drawing/2014/main" val="286115202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COMPÉTITIONS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INTER-DÉPART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RÉGION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51914"/>
                  </a:ext>
                </a:extLst>
              </a:tr>
              <a:tr h="7348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INDIVIDUELS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19/20 nov. 2022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Est – </a:t>
                      </a: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VALENCE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+TESTS NB 10/11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3/4 déc. 2022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Finalité régionale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VENISSIEUX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773911"/>
                  </a:ext>
                </a:extLst>
              </a:tr>
              <a:tr h="7200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19/20 </a:t>
                      </a:r>
                      <a:r>
                        <a:rPr lang="en-US" sz="1400" b="1" dirty="0" err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nov.</a:t>
                      </a:r>
                      <a:r>
                        <a:rPr lang="en-US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2022 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Ouest –</a:t>
                      </a:r>
                      <a:r>
                        <a:rPr lang="en-US" sz="1400" b="1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RIOM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+TESTS NB 10/11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10/11 déc. 2022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Finalité nationale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MONTLUCON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23453"/>
                  </a:ext>
                </a:extLst>
              </a:tr>
              <a:tr h="59824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COUPE FORMATION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3 et 4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01/02 avril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1ere étape - </a:t>
                      </a: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CHAMBERY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928037"/>
                  </a:ext>
                </a:extLst>
              </a:tr>
              <a:tr h="5907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03/04 juin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2ème étape - </a:t>
                      </a: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CHAMBERY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0240349"/>
                  </a:ext>
                </a:extLst>
              </a:tr>
              <a:tr h="261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INDIV/DUO/ ENSEMBLE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03/04 juin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CHAMBERY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294476"/>
                  </a:ext>
                </a:extLst>
              </a:tr>
              <a:tr h="2611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COUPE AURA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3/4 déc. 2022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VENISSIEUX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182900"/>
                  </a:ext>
                </a:extLst>
              </a:tr>
              <a:tr h="2611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03/04 juin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CHAMBERY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97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347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Gym Rythmique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376895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7F81B095-C4C7-4399-8495-5180F428F5E2}"/>
              </a:ext>
            </a:extLst>
          </p:cNvPr>
          <p:cNvSpPr txBox="1"/>
          <p:nvPr/>
        </p:nvSpPr>
        <p:spPr>
          <a:xfrm>
            <a:off x="821505" y="117225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Ensemble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22B8D54-EA58-2CE8-C384-2847379FC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77417"/>
              </p:ext>
            </p:extLst>
          </p:nvPr>
        </p:nvGraphicFramePr>
        <p:xfrm>
          <a:off x="821505" y="1772816"/>
          <a:ext cx="7500990" cy="4273972"/>
        </p:xfrm>
        <a:graphic>
          <a:graphicData uri="http://schemas.openxmlformats.org/drawingml/2006/table">
            <a:tbl>
              <a:tblPr/>
              <a:tblGrid>
                <a:gridCol w="2758691">
                  <a:extLst>
                    <a:ext uri="{9D8B030D-6E8A-4147-A177-3AD203B41FA5}">
                      <a16:colId xmlns:a16="http://schemas.microsoft.com/office/drawing/2014/main" val="1553016530"/>
                    </a:ext>
                  </a:extLst>
                </a:gridCol>
                <a:gridCol w="2293082">
                  <a:extLst>
                    <a:ext uri="{9D8B030D-6E8A-4147-A177-3AD203B41FA5}">
                      <a16:colId xmlns:a16="http://schemas.microsoft.com/office/drawing/2014/main" val="2629401654"/>
                    </a:ext>
                  </a:extLst>
                </a:gridCol>
                <a:gridCol w="2449217">
                  <a:extLst>
                    <a:ext uri="{9D8B030D-6E8A-4147-A177-3AD203B41FA5}">
                      <a16:colId xmlns:a16="http://schemas.microsoft.com/office/drawing/2014/main" val="2861152022"/>
                    </a:ext>
                  </a:extLst>
                </a:gridCol>
              </a:tblGrid>
              <a:tr h="82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COMPÉTITIONS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INTER-DÉPART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RÉGION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51914"/>
                  </a:ext>
                </a:extLst>
              </a:tr>
              <a:tr h="9508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DUO/ENSEMBLES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Et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EQUIPES NAT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18/19 mars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Est -</a:t>
                      </a:r>
                      <a:r>
                        <a:rPr lang="fr-FR" sz="1400" b="1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TREVOUX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01/02 avril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TF B et C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CHAMBERY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687436"/>
                  </a:ext>
                </a:extLst>
              </a:tr>
              <a:tr h="14221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18/19 mars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Ouest - </a:t>
                      </a: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ECULLY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22/23 avril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Equipe NAT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Duo et </a:t>
                      </a:r>
                      <a:r>
                        <a:rPr lang="fr-FR" sz="1400" dirty="0" err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Ens</a:t>
                      </a: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 NAT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TF A 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7-9 ans Nat/</a:t>
                      </a:r>
                      <a:r>
                        <a:rPr lang="fr-FR" sz="1400" dirty="0" err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Féd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LYON 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963715"/>
                  </a:ext>
                </a:extLst>
              </a:tr>
              <a:tr h="687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INDIV/DUO/ENSEMBLE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03/04 juin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CHAMBERY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294476"/>
                  </a:ext>
                </a:extLst>
              </a:tr>
              <a:tr h="52919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COUPE AURA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3/4 déc. 2022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VENISSIEUX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182900"/>
                  </a:ext>
                </a:extLst>
              </a:tr>
              <a:tr h="4678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03/04 juin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i="1" dirty="0"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CHAMBERY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1" marR="40471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97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243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</a:t>
            </a:r>
            <a:r>
              <a:rPr lang="fr-FR" sz="2400" b="1" cap="small" dirty="0" err="1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TeamGym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6A254E3-460E-4FBD-80A0-109A26EA2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851097"/>
              </p:ext>
            </p:extLst>
          </p:nvPr>
        </p:nvGraphicFramePr>
        <p:xfrm>
          <a:off x="686607" y="1412776"/>
          <a:ext cx="7770785" cy="2699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3185">
                  <a:extLst>
                    <a:ext uri="{9D8B030D-6E8A-4147-A177-3AD203B41FA5}">
                      <a16:colId xmlns:a16="http://schemas.microsoft.com/office/drawing/2014/main" val="2796088448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3686944098"/>
                    </a:ext>
                  </a:extLst>
                </a:gridCol>
                <a:gridCol w="2733264">
                  <a:extLst>
                    <a:ext uri="{9D8B030D-6E8A-4147-A177-3AD203B41FA5}">
                      <a16:colId xmlns:a16="http://schemas.microsoft.com/office/drawing/2014/main" val="57177421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COMPÉTITIONS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Echelon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Lieu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163778"/>
                  </a:ext>
                </a:extLst>
              </a:tr>
              <a:tr h="7196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4/5 Février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Inter-département.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>
                          <a:effectLst/>
                          <a:latin typeface="Verdana" panose="020B060403050404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Roanne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373623"/>
                  </a:ext>
                </a:extLst>
              </a:tr>
              <a:tr h="72181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Inter-département.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Roanne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328319"/>
                  </a:ext>
                </a:extLst>
              </a:tr>
              <a:tr h="754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4/5 mars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Régional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Montluel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67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113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Trampoline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6A254E3-460E-4FBD-80A0-109A26EA2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558023"/>
              </p:ext>
            </p:extLst>
          </p:nvPr>
        </p:nvGraphicFramePr>
        <p:xfrm>
          <a:off x="686607" y="1412776"/>
          <a:ext cx="7770785" cy="3452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3185">
                  <a:extLst>
                    <a:ext uri="{9D8B030D-6E8A-4147-A177-3AD203B41FA5}">
                      <a16:colId xmlns:a16="http://schemas.microsoft.com/office/drawing/2014/main" val="2796088448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686944098"/>
                    </a:ext>
                  </a:extLst>
                </a:gridCol>
                <a:gridCol w="1941176">
                  <a:extLst>
                    <a:ext uri="{9D8B030D-6E8A-4147-A177-3AD203B41FA5}">
                      <a16:colId xmlns:a16="http://schemas.microsoft.com/office/drawing/2014/main" val="57177421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COMPÉTITIONS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Echelon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Lieu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163778"/>
                  </a:ext>
                </a:extLst>
              </a:tr>
              <a:tr h="719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28/29 janvier 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S1 TR (Fédéral, National, Elite)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Cournon d’Auvergne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373623"/>
                  </a:ext>
                </a:extLst>
              </a:tr>
              <a:tr h="720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11/12 </a:t>
                      </a:r>
                      <a:r>
                        <a:rPr lang="fr-FR" sz="1400" b="1" kern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ou</a:t>
                      </a: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18/19 mars 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S2 Régionale TR (Fédéral, National, Elite)</a:t>
                      </a:r>
                      <a:endParaRPr lang="fr-FR" sz="1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Cournon d’Auvergne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328319"/>
                  </a:ext>
                </a:extLst>
              </a:tr>
              <a:tr h="754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1/2 avril 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S3 Inter-Régional TR (National, Elite)</a:t>
                      </a:r>
                      <a:endParaRPr lang="fr-F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Lyon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673924"/>
                  </a:ext>
                </a:extLst>
              </a:tr>
              <a:tr h="754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17/18 juin 2022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Grand Prix Auvergne-Rhône-Alpes TR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(Fédéral)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Valence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91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100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7. Tumbling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6A254E3-460E-4FBD-80A0-109A26EA2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21411"/>
              </p:ext>
            </p:extLst>
          </p:nvPr>
        </p:nvGraphicFramePr>
        <p:xfrm>
          <a:off x="686607" y="1412776"/>
          <a:ext cx="7770785" cy="2771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3185">
                  <a:extLst>
                    <a:ext uri="{9D8B030D-6E8A-4147-A177-3AD203B41FA5}">
                      <a16:colId xmlns:a16="http://schemas.microsoft.com/office/drawing/2014/main" val="2796088448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686944098"/>
                    </a:ext>
                  </a:extLst>
                </a:gridCol>
                <a:gridCol w="1941176">
                  <a:extLst>
                    <a:ext uri="{9D8B030D-6E8A-4147-A177-3AD203B41FA5}">
                      <a16:colId xmlns:a16="http://schemas.microsoft.com/office/drawing/2014/main" val="57177421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COMPÉTITIONS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Echelon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Lieu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163778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4/5 février 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S1 Régional TU (Fédéral)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Roanne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373623"/>
                  </a:ext>
                </a:extLst>
              </a:tr>
              <a:tr h="720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4/5 mars 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S2 Régional TU (Fédéral) 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Montluel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328319"/>
                  </a:ext>
                </a:extLst>
              </a:tr>
              <a:tr h="754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17/18 juin 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Grand Prix Auvergne-Rhône-Alpes TU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(Fédéral)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Valence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91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17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18909" y="1920895"/>
            <a:ext cx="7500990" cy="29154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20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Calendrier par discipline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20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Dates Engagements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20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Rencontres / Compétitions de Proximité</a:t>
            </a:r>
          </a:p>
          <a:p>
            <a:pPr marL="342900" indent="-342900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fr-FR" sz="20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Site régional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1505" y="581363"/>
            <a:ext cx="7500990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24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Sommaire</a:t>
            </a:r>
          </a:p>
          <a:p>
            <a:endParaRPr lang="fr-FR" sz="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C92C7B08-4DFC-4287-9849-8F446E35503F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9F84E1FD-1DE6-4B1B-A62F-32CBEA977E5D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250CA7-B92E-4BE4-995D-B11D89504051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9" name="Image 8">
                <a:extLst>
                  <a:ext uri="{FF2B5EF4-FFF2-40B4-BE49-F238E27FC236}">
                    <a16:creationId xmlns:a16="http://schemas.microsoft.com/office/drawing/2014/main" id="{C1ECCE96-81E6-45D9-B96E-B57EE9F38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362B232-8FE7-4B8F-871E-C2EE86D19FF5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 Parkour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6A254E3-460E-4FBD-80A0-109A26EA2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134925"/>
              </p:ext>
            </p:extLst>
          </p:nvPr>
        </p:nvGraphicFramePr>
        <p:xfrm>
          <a:off x="869666" y="2039058"/>
          <a:ext cx="7452829" cy="3404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9249">
                  <a:extLst>
                    <a:ext uri="{9D8B030D-6E8A-4147-A177-3AD203B41FA5}">
                      <a16:colId xmlns:a16="http://schemas.microsoft.com/office/drawing/2014/main" val="2796088448"/>
                    </a:ext>
                  </a:extLst>
                </a:gridCol>
                <a:gridCol w="2919364">
                  <a:extLst>
                    <a:ext uri="{9D8B030D-6E8A-4147-A177-3AD203B41FA5}">
                      <a16:colId xmlns:a16="http://schemas.microsoft.com/office/drawing/2014/main" val="368694409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57177421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Lieu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356" marR="403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163778"/>
                  </a:ext>
                </a:extLst>
              </a:tr>
              <a:tr h="595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19/20 novembre 2022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Etape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 définir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37362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11/12 février 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Etape 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 définir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32831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8/9 avril 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Etape 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 définir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4986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13/14 mai2023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Etape 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 définir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29695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8/9 juillet 2023</a:t>
                      </a:r>
                      <a:endParaRPr lang="fr-FR" sz="1400" b="1" kern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Finale Nationale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i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 définir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91480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77322C5E-FCB6-A0C1-2C7D-35AF980F5726}"/>
              </a:ext>
            </a:extLst>
          </p:cNvPr>
          <p:cNvSpPr txBox="1"/>
          <p:nvPr/>
        </p:nvSpPr>
        <p:spPr>
          <a:xfrm>
            <a:off x="821505" y="1268760"/>
            <a:ext cx="7422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Toutes les étapes du circuit national Parkour sont accessibles à l’ensemble des participants sans restriction géographique et de participation.</a:t>
            </a:r>
          </a:p>
        </p:txBody>
      </p:sp>
    </p:spTree>
    <p:extLst>
      <p:ext uri="{BB962C8B-B14F-4D97-AF65-F5344CB8AC3E}">
        <p14:creationId xmlns:p14="http://schemas.microsoft.com/office/powerpoint/2010/main" val="3330216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821505" y="2690336"/>
            <a:ext cx="750099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Dates Butoirs D’Engagements</a:t>
            </a:r>
          </a:p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fr-FR" b="1" cap="small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cf</a:t>
            </a:r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Réglementation générale)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0565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26EF2A0-3ED4-409E-BE0C-B64233069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312301"/>
              </p:ext>
            </p:extLst>
          </p:nvPr>
        </p:nvGraphicFramePr>
        <p:xfrm>
          <a:off x="323528" y="159170"/>
          <a:ext cx="8496944" cy="58465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137513228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14330151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32530554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597866638"/>
                    </a:ext>
                  </a:extLst>
                </a:gridCol>
              </a:tblGrid>
              <a:tr h="316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Disci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pline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Catégories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Date Butoir nominatifs Fixées par le CAURAG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Niveau compétition pour l’inscription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958697"/>
                  </a:ext>
                </a:extLst>
              </a:tr>
              <a:tr h="417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AER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Performance / Fédéral / Régional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Nominatif : 18/12/2022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Interdépartemental</a:t>
                      </a:r>
                      <a:endParaRPr lang="fr-FR" sz="1200" b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381331"/>
                  </a:ext>
                </a:extLst>
              </a:tr>
              <a:tr h="694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GAC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Trophée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fr-FR" sz="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Performance / Elite</a:t>
                      </a: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fr-FR" sz="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Nominatif : 06/01/2022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dirty="0" err="1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Prévi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&amp; Nominatif : voir dossier technique de la compétition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Inter-départemental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8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Région organisatrice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364112"/>
                  </a:ext>
                </a:extLst>
              </a:tr>
              <a:tr h="772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GAM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Individuels Perf Nat, région et Fédéral A </a:t>
                      </a: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Equipe Perf (sauf NA12+), Perf Rég,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 &amp;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B </a:t>
                      </a: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Equipe NA 12+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Nominatif : 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04/01/2023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Départemental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Départemental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Inter-départemental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ou Régional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97779"/>
                  </a:ext>
                </a:extLst>
              </a:tr>
              <a:tr h="962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GAF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835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Individuels Perf Nat, région et Fédéral A </a:t>
                      </a:r>
                    </a:p>
                    <a:p>
                      <a:pPr marL="0" marR="76835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Equipe Perf (sauf NA12+), Perf Rég,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Féd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A,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Féd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A1 &amp;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Féd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B </a:t>
                      </a:r>
                    </a:p>
                    <a:p>
                      <a:pPr marL="0" marR="76835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Equipe NA 12+</a:t>
                      </a:r>
                    </a:p>
                    <a:p>
                      <a:pPr marL="0" marR="76835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Nominatif : </a:t>
                      </a:r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04/01/2023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Départemental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Départemental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Inter-départemental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ou Régional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880725"/>
                  </a:ext>
                </a:extLst>
              </a:tr>
              <a:tr h="962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Individuel (sauf Open)</a:t>
                      </a: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Ensemble Perf / TF / TR</a:t>
                      </a: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Equipe (sauf Equipe Nat 1 &amp; 2)</a:t>
                      </a: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76835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Open</a:t>
                      </a:r>
                    </a:p>
                    <a:p>
                      <a:pPr marR="76835" algn="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Nominatif : 30/09/2022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Nominatif : 01/02/2023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Voir dates d’engagement de l’évènement régional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Départemental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Départemental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Inter-départemental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et Régional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Régional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985616"/>
                  </a:ext>
                </a:extLst>
              </a:tr>
            </a:tbl>
          </a:graphicData>
        </a:graphic>
      </p:graphicFrame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17844AC6-EB40-B492-55A3-2976315D64AF}"/>
              </a:ext>
            </a:extLst>
          </p:cNvPr>
          <p:cNvCxnSpPr/>
          <p:nvPr/>
        </p:nvCxnSpPr>
        <p:spPr>
          <a:xfrm>
            <a:off x="899592" y="4437112"/>
            <a:ext cx="792088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B6508AAD-7DC4-B456-6850-49C095FE567E}"/>
              </a:ext>
            </a:extLst>
          </p:cNvPr>
          <p:cNvCxnSpPr/>
          <p:nvPr/>
        </p:nvCxnSpPr>
        <p:spPr>
          <a:xfrm>
            <a:off x="899592" y="1340768"/>
            <a:ext cx="792088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9287EC8E-C578-2E9D-CFB4-8349C2A0E78A}"/>
              </a:ext>
            </a:extLst>
          </p:cNvPr>
          <p:cNvCxnSpPr/>
          <p:nvPr/>
        </p:nvCxnSpPr>
        <p:spPr>
          <a:xfrm>
            <a:off x="899592" y="5301208"/>
            <a:ext cx="792088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419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26EF2A0-3ED4-409E-BE0C-B64233069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10314"/>
              </p:ext>
            </p:extLst>
          </p:nvPr>
        </p:nvGraphicFramePr>
        <p:xfrm>
          <a:off x="323528" y="159170"/>
          <a:ext cx="8496944" cy="45201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137513228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143301515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32530554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597866638"/>
                    </a:ext>
                  </a:extLst>
                </a:gridCol>
              </a:tblGrid>
              <a:tr h="316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Disci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pline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Catégories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Date Butoir nominatifs Fixées par le CAURAG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Niveau compétition pour l’inscription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958697"/>
                  </a:ext>
                </a:extLst>
              </a:tr>
              <a:tr h="386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TEAM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Performance / Fédéral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Nominatif : 18/12/2022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Inter-départemental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427878"/>
                  </a:ext>
                </a:extLst>
              </a:tr>
              <a:tr h="659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Elite / Performance / Fédérale</a:t>
                      </a:r>
                    </a:p>
                    <a:p>
                      <a:pPr marR="768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R="768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R="768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768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Elite / Performance 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S1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Prévi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: fermeture 12 déc.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S1 Nominatif: 18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déc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au 2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janv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S2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Prévi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: fermeture 23 janv.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S2 Nominatif: du 30janv au 13fév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S3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Prévi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: fermeture 5 fév.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S3 Nominatif: 19fév. au 5mars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S4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&amp; Nominatif : voir dossier technique de la compétition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Régional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Régional  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Régional 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Région organisatrice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915020"/>
                  </a:ext>
                </a:extLst>
              </a:tr>
              <a:tr h="959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TU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6835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Fédérale</a:t>
                      </a:r>
                    </a:p>
                    <a:p>
                      <a:pPr marL="0" marR="76835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76835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Elite / Performance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S1 Nominatif : 18/12/2022</a:t>
                      </a:r>
                    </a:p>
                    <a:p>
                      <a:pPr algn="ctr"/>
                      <a:endParaRPr lang="fr-FR" sz="12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S2 Nominatif : 12/02/2023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Prévi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&amp; Nominatif : voir dossier technique de la compétition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Régional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Régional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Région organisatrice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979720"/>
                  </a:ext>
                </a:extLst>
              </a:tr>
              <a:tr h="3163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Grand Prix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GAc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/ TR / TU / Team : </a:t>
                      </a:r>
                    </a:p>
                    <a:p>
                      <a:pPr marR="76835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Toutes disciplines :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Prévi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 du 17 avril au 1 mai</a:t>
                      </a:r>
                    </a:p>
                    <a:p>
                      <a:pPr algn="ctr"/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Nominatif: du 22 au 28 mai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Régional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386219"/>
                  </a:ext>
                </a:extLst>
              </a:tr>
            </a:tbl>
          </a:graphicData>
        </a:graphic>
      </p:graphicFrame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94AFC4BD-F255-B6BF-39A5-0F27031BD2EF}"/>
              </a:ext>
            </a:extLst>
          </p:cNvPr>
          <p:cNvCxnSpPr/>
          <p:nvPr/>
        </p:nvCxnSpPr>
        <p:spPr>
          <a:xfrm>
            <a:off x="899592" y="2060848"/>
            <a:ext cx="792088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350200EC-44E1-536A-4E08-B68AC92D11E0}"/>
              </a:ext>
            </a:extLst>
          </p:cNvPr>
          <p:cNvCxnSpPr/>
          <p:nvPr/>
        </p:nvCxnSpPr>
        <p:spPr>
          <a:xfrm>
            <a:off x="899592" y="3645024"/>
            <a:ext cx="792088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029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755576" y="2828835"/>
            <a:ext cx="750099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Rencontres / Compétitions de Proximité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9455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D5B80C9E-2EC3-29EC-C327-22249643A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693010"/>
              </p:ext>
            </p:extLst>
          </p:nvPr>
        </p:nvGraphicFramePr>
        <p:xfrm>
          <a:off x="292024" y="422230"/>
          <a:ext cx="8559951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976">
                  <a:extLst>
                    <a:ext uri="{9D8B030D-6E8A-4147-A177-3AD203B41FA5}">
                      <a16:colId xmlns:a16="http://schemas.microsoft.com/office/drawing/2014/main" val="2637616622"/>
                    </a:ext>
                  </a:extLst>
                </a:gridCol>
                <a:gridCol w="4279975">
                  <a:extLst>
                    <a:ext uri="{9D8B030D-6E8A-4147-A177-3AD203B41FA5}">
                      <a16:colId xmlns:a16="http://schemas.microsoft.com/office/drawing/2014/main" val="3720418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Access Gym &amp; </a:t>
                      </a:r>
                    </a:p>
                    <a:p>
                      <a:pPr algn="ctr"/>
                      <a:r>
                        <a:rPr lang="fr-FR" sz="1600" b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Rencontres de Proximité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i="0" u="none" strike="noStrike" kern="1200" baseline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Compétitions de Proximité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67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Access Gym Général</a:t>
                      </a:r>
                    </a:p>
                    <a:p>
                      <a:pPr algn="ctr"/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Access Gym GAM/GAF/</a:t>
                      </a:r>
                      <a:r>
                        <a:rPr lang="fr-FR" sz="12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GAc</a:t>
                      </a: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/</a:t>
                      </a:r>
                      <a:r>
                        <a:rPr lang="fr-FR" sz="12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Aéro</a:t>
                      </a: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/TR/TU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Pour 2022-2023 : GAM/GAF/GR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Fédéral B aménagé (possible de faire en parallèle les compétitions en </a:t>
                      </a:r>
                      <a:r>
                        <a:rPr lang="fr-FR" sz="1200" b="0" i="0" u="none" strike="noStrike" kern="1200" baseline="0" dirty="0" err="1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Féd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B) </a:t>
                      </a: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997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 amont du premier niveau de compétition dès 6 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Premier niveau de compétition destiné aux gymnastes débutants ou pratiquant 1 à 2 séances hebdomadaires </a:t>
                      </a:r>
                    </a:p>
                    <a:p>
                      <a:pPr algn="ctr"/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Individuel par catégories (7-9/10-11/12+) ou années d’âges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7408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Présentation dans les réglementations Technique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Présentation et Règlement Technique dans les Réglementations Technique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8770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Toute la documentation Access Gym est accessible de 2 manières différentes :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En téléchargement via onglet « </a:t>
                      </a:r>
                      <a:r>
                        <a:rPr lang="fr-FR" sz="1200" b="0" i="0" u="none" strike="noStrike" kern="1200" baseline="0" dirty="0" err="1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EvoluGym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 »</a:t>
                      </a:r>
                    </a:p>
                    <a:p>
                      <a:pPr marL="171450" indent="-171450" algn="ctr">
                        <a:buFont typeface="Symbol" panose="05050102010706020507" pitchFamily="18" charset="2"/>
                        <a:buChar char="Þ"/>
                      </a:pP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(version numérique PDF) à partir du site 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/>
                        </a:rPr>
                        <a:t>www.ffgym.fr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 En consultation vidéo à partir du site 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/>
                        </a:rPr>
                        <a:t>www.ffgym.fr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Toutes les documentations : via onglet « Compétition » dans Base documentaire GAF / GAM / GR sur le 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site 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  <a:hlinkClick r:id="rId3"/>
                        </a:rPr>
                        <a:t>www.ffgym.fr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Grilles d’éléments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fr-FR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3696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organisée sous le contrôle du comité départemental, par un club affilié à la </a:t>
                      </a:r>
                      <a:r>
                        <a:rPr lang="fr-FR" sz="12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FFGym</a:t>
                      </a:r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</a:t>
                      </a:r>
                    </a:p>
                    <a:p>
                      <a:pPr algn="ctr"/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regroupe les gymnastes des clubs (2 ou 3 clubs) situés dans un environnement proche. </a:t>
                      </a:r>
                    </a:p>
                    <a:p>
                      <a:pPr algn="ctr"/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L’intercommunalité est l’échelle géographique de référence à ce niveau d’animation.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0" u="none" strike="noStrike" baseline="0" dirty="0">
                          <a:solidFill>
                            <a:srgbClr val="211D1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- 1 club </a:t>
                      </a:r>
                      <a:r>
                        <a:rPr lang="fr-FR" sz="1200" b="0" i="0" u="none" strike="noStrike" baseline="0" dirty="0" err="1">
                          <a:solidFill>
                            <a:srgbClr val="211D1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FFGym</a:t>
                      </a:r>
                      <a:r>
                        <a:rPr lang="fr-FR" sz="1200" b="0" i="0" u="none" strike="noStrike" baseline="0" dirty="0">
                          <a:solidFill>
                            <a:srgbClr val="211D1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avec le </a:t>
                      </a:r>
                      <a:r>
                        <a:rPr lang="fr-FR" sz="1200" b="1" i="0" u="none" strike="noStrike" baseline="0" dirty="0">
                          <a:solidFill>
                            <a:srgbClr val="211D1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comité départemental</a:t>
                      </a:r>
                      <a:r>
                        <a:rPr lang="fr-FR" sz="1200" b="0" i="0" u="none" strike="noStrike" baseline="0" dirty="0">
                          <a:solidFill>
                            <a:srgbClr val="211D1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(communication, </a:t>
                      </a:r>
                      <a:r>
                        <a:rPr lang="fr-FR" sz="1200" b="0" i="0" u="none" strike="noStrike" baseline="0" dirty="0" err="1">
                          <a:solidFill>
                            <a:srgbClr val="211D1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scoring</a:t>
                      </a:r>
                      <a:r>
                        <a:rPr lang="fr-FR" sz="1200" b="0" i="0" u="none" strike="noStrike" baseline="0" dirty="0">
                          <a:solidFill>
                            <a:srgbClr val="211D1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 </a:t>
                      </a:r>
                    </a:p>
                    <a:p>
                      <a:pPr algn="ctr"/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l’échelon de proximité est variable selon les disciplines et le maillage</a:t>
                      </a:r>
                    </a:p>
                    <a:p>
                      <a:pPr algn="ctr"/>
                      <a:r>
                        <a:rPr lang="fr-FR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territorial existant</a:t>
                      </a:r>
                    </a:p>
                    <a:p>
                      <a:pPr algn="ctr"/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 Publication des résultats sur le site </a:t>
                      </a:r>
                      <a:r>
                        <a:rPr lang="fr-FR" sz="1200" b="0" i="0" u="none" strike="noStrike" kern="1200" baseline="0" dirty="0" err="1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FFGym</a:t>
                      </a:r>
                      <a:r>
                        <a:rPr lang="fr-FR" sz="1200" b="0" i="0" u="none" strike="noStrike" kern="1200" baseline="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: visibilité et valorisation de la pratique de ces gymnastes.</a:t>
                      </a:r>
                      <a:endParaRPr lang="fr-FR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1620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991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821505" y="2782669"/>
            <a:ext cx="750099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Site Régional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7582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5B4AF84E-8484-4C72-B0E6-754E96AAE8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75" t="13583" r="9051" b="8455"/>
          <a:stretch/>
        </p:blipFill>
        <p:spPr>
          <a:xfrm>
            <a:off x="146333" y="260648"/>
            <a:ext cx="8851333" cy="46478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08488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8CFD57B5-3CDA-4651-9F29-55DD90C797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88" t="14007" r="3200" b="19266"/>
          <a:stretch/>
        </p:blipFill>
        <p:spPr>
          <a:xfrm>
            <a:off x="161455" y="980729"/>
            <a:ext cx="8821089" cy="36724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44002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BC360CE-1D64-45DC-A42A-EE86DDCC49B1}"/>
              </a:ext>
            </a:extLst>
          </p:cNvPr>
          <p:cNvSpPr/>
          <p:nvPr/>
        </p:nvSpPr>
        <p:spPr>
          <a:xfrm>
            <a:off x="0" y="-24"/>
            <a:ext cx="9168001" cy="6876000"/>
          </a:xfrm>
          <a:prstGeom prst="rect">
            <a:avLst/>
          </a:prstGeom>
          <a:gradFill flip="none" rotWithShape="1">
            <a:gsLst>
              <a:gs pos="0">
                <a:srgbClr val="1A1D57"/>
              </a:gs>
              <a:gs pos="54000">
                <a:schemeClr val="accent1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3096344"/>
          </a:xfrm>
        </p:spPr>
        <p:txBody>
          <a:bodyPr>
            <a:normAutofit/>
          </a:bodyPr>
          <a:lstStyle/>
          <a:p>
            <a:r>
              <a:rPr lang="fr-FR" sz="24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Merci de votre attention</a:t>
            </a: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fr-FR" sz="1600" b="1" cap="smal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Compétition</a:t>
            </a:r>
            <a:endParaRPr lang="fr-FR" sz="2400" b="1" cap="smal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96BDFCB-824D-4752-A671-BDC3166B8F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002" y="979504"/>
            <a:ext cx="2103996" cy="22334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4356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821505" y="2782669"/>
            <a:ext cx="750099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Calendrier par Discipline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977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fr-FR" sz="2400" b="1" cap="small" dirty="0" err="1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Aerobic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3835CAC-4543-7179-3477-D3A16F1A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706671"/>
              </p:ext>
            </p:extLst>
          </p:nvPr>
        </p:nvGraphicFramePr>
        <p:xfrm>
          <a:off x="821504" y="1340963"/>
          <a:ext cx="7500991" cy="42670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863">
                  <a:extLst>
                    <a:ext uri="{9D8B030D-6E8A-4147-A177-3AD203B41FA5}">
                      <a16:colId xmlns:a16="http://schemas.microsoft.com/office/drawing/2014/main" val="1212592299"/>
                    </a:ext>
                  </a:extLst>
                </a:gridCol>
                <a:gridCol w="1838402">
                  <a:extLst>
                    <a:ext uri="{9D8B030D-6E8A-4147-A177-3AD203B41FA5}">
                      <a16:colId xmlns:a16="http://schemas.microsoft.com/office/drawing/2014/main" val="3983242014"/>
                    </a:ext>
                  </a:extLst>
                </a:gridCol>
                <a:gridCol w="1272740">
                  <a:extLst>
                    <a:ext uri="{9D8B030D-6E8A-4147-A177-3AD203B41FA5}">
                      <a16:colId xmlns:a16="http://schemas.microsoft.com/office/drawing/2014/main" val="3983210517"/>
                    </a:ext>
                  </a:extLst>
                </a:gridCol>
                <a:gridCol w="1353799">
                  <a:extLst>
                    <a:ext uri="{9D8B030D-6E8A-4147-A177-3AD203B41FA5}">
                      <a16:colId xmlns:a16="http://schemas.microsoft.com/office/drawing/2014/main" val="170495152"/>
                    </a:ext>
                  </a:extLst>
                </a:gridCol>
                <a:gridCol w="1551187">
                  <a:extLst>
                    <a:ext uri="{9D8B030D-6E8A-4147-A177-3AD203B41FA5}">
                      <a16:colId xmlns:a16="http://schemas.microsoft.com/office/drawing/2014/main" val="3073721020"/>
                    </a:ext>
                  </a:extLst>
                </a:gridCol>
              </a:tblGrid>
              <a:tr h="396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INTER-DÉPARTEMENTAUX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REGION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INTER-RÉGIONS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FINALE</a:t>
                      </a:r>
                      <a:endParaRPr lang="fr-FR" sz="14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778705"/>
                  </a:ext>
                </a:extLst>
              </a:tr>
              <a:tr h="1349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Fédérale B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Fédéral A solos, trios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04/05 février 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Est / Ouest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Roanne Mably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04/05 mars 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Montluel</a:t>
                      </a:r>
                      <a:endParaRPr lang="fr-FR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17/18 juin 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Grand Prix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Valence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48418"/>
                  </a:ext>
                </a:extLst>
              </a:tr>
              <a:tr h="853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Fédérale 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groupes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20/21 mai 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Trophée Fédéral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Championnat de France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85742"/>
                  </a:ext>
                </a:extLst>
              </a:tr>
              <a:tr h="1500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Performance 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Nationale 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Nationale B</a:t>
                      </a:r>
                      <a:endParaRPr lang="fr-FR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01/02 avril 2023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484304"/>
                  </a:ext>
                </a:extLst>
              </a:tr>
            </a:tbl>
          </a:graphicData>
        </a:graphic>
      </p:graphicFrame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D370B0F-65B7-94E8-AADC-64D0D491B006}"/>
              </a:ext>
            </a:extLst>
          </p:cNvPr>
          <p:cNvCxnSpPr>
            <a:cxnSpLocks/>
          </p:cNvCxnSpPr>
          <p:nvPr/>
        </p:nvCxnSpPr>
        <p:spPr>
          <a:xfrm>
            <a:off x="5436096" y="1916832"/>
            <a:ext cx="1296144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80BDA4C-5C01-084E-A2C8-4090D8F81234}"/>
              </a:ext>
            </a:extLst>
          </p:cNvPr>
          <p:cNvCxnSpPr>
            <a:cxnSpLocks/>
          </p:cNvCxnSpPr>
          <p:nvPr/>
        </p:nvCxnSpPr>
        <p:spPr>
          <a:xfrm>
            <a:off x="5436096" y="3284984"/>
            <a:ext cx="1296144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08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Gym Acrobatique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78E0F44-A2FA-4CBC-B01D-1A7DF4500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676086"/>
              </p:ext>
            </p:extLst>
          </p:nvPr>
        </p:nvGraphicFramePr>
        <p:xfrm>
          <a:off x="821505" y="1372777"/>
          <a:ext cx="7500991" cy="3675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0987">
                  <a:extLst>
                    <a:ext uri="{9D8B030D-6E8A-4147-A177-3AD203B41FA5}">
                      <a16:colId xmlns:a16="http://schemas.microsoft.com/office/drawing/2014/main" val="845764861"/>
                    </a:ext>
                  </a:extLst>
                </a:gridCol>
                <a:gridCol w="2160364">
                  <a:extLst>
                    <a:ext uri="{9D8B030D-6E8A-4147-A177-3AD203B41FA5}">
                      <a16:colId xmlns:a16="http://schemas.microsoft.com/office/drawing/2014/main" val="3225477686"/>
                    </a:ext>
                  </a:extLst>
                </a:gridCol>
                <a:gridCol w="1146572">
                  <a:extLst>
                    <a:ext uri="{9D8B030D-6E8A-4147-A177-3AD203B41FA5}">
                      <a16:colId xmlns:a16="http://schemas.microsoft.com/office/drawing/2014/main" val="1254792472"/>
                    </a:ext>
                  </a:extLst>
                </a:gridCol>
                <a:gridCol w="1493068">
                  <a:extLst>
                    <a:ext uri="{9D8B030D-6E8A-4147-A177-3AD203B41FA5}">
                      <a16:colId xmlns:a16="http://schemas.microsoft.com/office/drawing/2014/main" val="2698666474"/>
                    </a:ext>
                  </a:extLst>
                </a:gridCol>
              </a:tblGrid>
              <a:tr h="483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cap="small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Niveaux de Pratique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cap="small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Date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b="1" cap="small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Organisateur</a:t>
                      </a:r>
                      <a:endParaRPr lang="fr-FR" sz="14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68772"/>
                  </a:ext>
                </a:extLst>
              </a:tr>
              <a:tr h="586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Interdépartementale Est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Fédéral A / B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Open Perf/Elite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4/5 mars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Montluel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121878"/>
                  </a:ext>
                </a:extLst>
              </a:tr>
              <a:tr h="49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Interdépartementale Ouest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Montluel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284516"/>
                  </a:ext>
                </a:extLst>
              </a:tr>
              <a:tr h="7124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Région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(Sélection pour le TF) 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Fédéral A / B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1/2 avril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Chambéry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541761"/>
                  </a:ext>
                </a:extLst>
              </a:tr>
              <a:tr h="1396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Grand Prix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Auvergne-Rhône-Alpes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Fédéral A / B et nouvelles unités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Démonstration perf / Elite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17/18 juin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Valence</a:t>
                      </a:r>
                      <a:endParaRPr lang="fr-FR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648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71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Gym Artistique Féminine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774477B-0427-418D-95C3-E7D724174BA0}"/>
              </a:ext>
            </a:extLst>
          </p:cNvPr>
          <p:cNvSpPr txBox="1"/>
          <p:nvPr/>
        </p:nvSpPr>
        <p:spPr>
          <a:xfrm>
            <a:off x="821505" y="124273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Performance Nationale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51E57329-CA3C-176B-FD58-139B22998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26095"/>
              </p:ext>
            </p:extLst>
          </p:nvPr>
        </p:nvGraphicFramePr>
        <p:xfrm>
          <a:off x="821502" y="1916832"/>
          <a:ext cx="7500990" cy="3107605"/>
        </p:xfrm>
        <a:graphic>
          <a:graphicData uri="http://schemas.openxmlformats.org/drawingml/2006/table">
            <a:tbl>
              <a:tblPr firstRow="1" firstCol="1" bandRow="1"/>
              <a:tblGrid>
                <a:gridCol w="1898968">
                  <a:extLst>
                    <a:ext uri="{9D8B030D-6E8A-4147-A177-3AD203B41FA5}">
                      <a16:colId xmlns:a16="http://schemas.microsoft.com/office/drawing/2014/main" val="1556791834"/>
                    </a:ext>
                  </a:extLst>
                </a:gridCol>
                <a:gridCol w="2711194">
                  <a:extLst>
                    <a:ext uri="{9D8B030D-6E8A-4147-A177-3AD203B41FA5}">
                      <a16:colId xmlns:a16="http://schemas.microsoft.com/office/drawing/2014/main" val="1097915157"/>
                    </a:ext>
                  </a:extLst>
                </a:gridCol>
                <a:gridCol w="1301065">
                  <a:extLst>
                    <a:ext uri="{9D8B030D-6E8A-4147-A177-3AD203B41FA5}">
                      <a16:colId xmlns:a16="http://schemas.microsoft.com/office/drawing/2014/main" val="1107306043"/>
                    </a:ext>
                  </a:extLst>
                </a:gridCol>
                <a:gridCol w="1589763">
                  <a:extLst>
                    <a:ext uri="{9D8B030D-6E8A-4147-A177-3AD203B41FA5}">
                      <a16:colId xmlns:a16="http://schemas.microsoft.com/office/drawing/2014/main" val="1559940347"/>
                    </a:ext>
                  </a:extLst>
                </a:gridCol>
              </a:tblGrid>
              <a:tr h="34047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11/12 Mars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Individuelles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Albertville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01625"/>
                  </a:ext>
                </a:extLst>
              </a:tr>
              <a:tr h="4255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CENTRE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Annonay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650783"/>
                  </a:ext>
                </a:extLst>
              </a:tr>
              <a:tr h="362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Montbrison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037258"/>
                  </a:ext>
                </a:extLst>
              </a:tr>
              <a:tr h="34047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25/26 Mars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Équipes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Oyonnax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198388"/>
                  </a:ext>
                </a:extLst>
              </a:tr>
              <a:tr h="4255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CENTRE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définir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39083"/>
                  </a:ext>
                </a:extLst>
              </a:tr>
              <a:tr h="362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Volvic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771295"/>
                  </a:ext>
                </a:extLst>
              </a:tr>
              <a:tr h="455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08/09 Avril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Régional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Individuelles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Villeurbanne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995146"/>
                  </a:ext>
                </a:extLst>
              </a:tr>
              <a:tr h="395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6/7 Mai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Régional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Équipes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Pouzin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9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18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Gym Artistique Féminine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774477B-0427-418D-95C3-E7D724174BA0}"/>
              </a:ext>
            </a:extLst>
          </p:cNvPr>
          <p:cNvSpPr txBox="1"/>
          <p:nvPr/>
        </p:nvSpPr>
        <p:spPr>
          <a:xfrm>
            <a:off x="821505" y="124273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Performance Régionale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94CD2F2E-E183-E077-7BD1-9072E77D4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60182"/>
              </p:ext>
            </p:extLst>
          </p:nvPr>
        </p:nvGraphicFramePr>
        <p:xfrm>
          <a:off x="821503" y="1916832"/>
          <a:ext cx="7500990" cy="3093169"/>
        </p:xfrm>
        <a:graphic>
          <a:graphicData uri="http://schemas.openxmlformats.org/drawingml/2006/table">
            <a:tbl>
              <a:tblPr firstRow="1" firstCol="1" bandRow="1"/>
              <a:tblGrid>
                <a:gridCol w="1898968">
                  <a:extLst>
                    <a:ext uri="{9D8B030D-6E8A-4147-A177-3AD203B41FA5}">
                      <a16:colId xmlns:a16="http://schemas.microsoft.com/office/drawing/2014/main" val="1556791834"/>
                    </a:ext>
                  </a:extLst>
                </a:gridCol>
                <a:gridCol w="2711194">
                  <a:extLst>
                    <a:ext uri="{9D8B030D-6E8A-4147-A177-3AD203B41FA5}">
                      <a16:colId xmlns:a16="http://schemas.microsoft.com/office/drawing/2014/main" val="1097915157"/>
                    </a:ext>
                  </a:extLst>
                </a:gridCol>
                <a:gridCol w="1301065">
                  <a:extLst>
                    <a:ext uri="{9D8B030D-6E8A-4147-A177-3AD203B41FA5}">
                      <a16:colId xmlns:a16="http://schemas.microsoft.com/office/drawing/2014/main" val="1107306043"/>
                    </a:ext>
                  </a:extLst>
                </a:gridCol>
                <a:gridCol w="1589763">
                  <a:extLst>
                    <a:ext uri="{9D8B030D-6E8A-4147-A177-3AD203B41FA5}">
                      <a16:colId xmlns:a16="http://schemas.microsoft.com/office/drawing/2014/main" val="1559940347"/>
                    </a:ext>
                  </a:extLst>
                </a:gridCol>
              </a:tblGrid>
              <a:tr h="33889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11/12 Mars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Individuelles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Albertville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01625"/>
                  </a:ext>
                </a:extLst>
              </a:tr>
              <a:tr h="4235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CENTRE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Annonay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650783"/>
                  </a:ext>
                </a:extLst>
              </a:tr>
              <a:tr h="3605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Montbrison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037258"/>
                  </a:ext>
                </a:extLst>
              </a:tr>
              <a:tr h="33889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25/26 Mars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Équipes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Oyonnax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198388"/>
                  </a:ext>
                </a:extLst>
              </a:tr>
              <a:tr h="4235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CENTRE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définir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39083"/>
                  </a:ext>
                </a:extLst>
              </a:tr>
              <a:tr h="3605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OUEST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Volvic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771295"/>
                  </a:ext>
                </a:extLst>
              </a:tr>
              <a:tr h="453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08/09 Avril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Régional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Individuelles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Villeurbanne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995146"/>
                  </a:ext>
                </a:extLst>
              </a:tr>
              <a:tr h="393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7/8 Mai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Régional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Équipes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fr-FR" sz="140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Pouzin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9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41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Gym Artistique Féminine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774477B-0427-418D-95C3-E7D724174BA0}"/>
              </a:ext>
            </a:extLst>
          </p:cNvPr>
          <p:cNvSpPr txBox="1"/>
          <p:nvPr/>
        </p:nvSpPr>
        <p:spPr>
          <a:xfrm>
            <a:off x="821505" y="124273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Fédérale A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00C7327D-FE11-BD47-7795-CD761B5D5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34737"/>
              </p:ext>
            </p:extLst>
          </p:nvPr>
        </p:nvGraphicFramePr>
        <p:xfrm>
          <a:off x="821505" y="1892713"/>
          <a:ext cx="7500990" cy="3072574"/>
        </p:xfrm>
        <a:graphic>
          <a:graphicData uri="http://schemas.openxmlformats.org/drawingml/2006/table">
            <a:tbl>
              <a:tblPr firstRow="1" firstCol="1" bandRow="1"/>
              <a:tblGrid>
                <a:gridCol w="2119686">
                  <a:extLst>
                    <a:ext uri="{9D8B030D-6E8A-4147-A177-3AD203B41FA5}">
                      <a16:colId xmlns:a16="http://schemas.microsoft.com/office/drawing/2014/main" val="3245488228"/>
                    </a:ext>
                  </a:extLst>
                </a:gridCol>
                <a:gridCol w="2706385">
                  <a:extLst>
                    <a:ext uri="{9D8B030D-6E8A-4147-A177-3AD203B41FA5}">
                      <a16:colId xmlns:a16="http://schemas.microsoft.com/office/drawing/2014/main" val="1834568619"/>
                    </a:ext>
                  </a:extLst>
                </a:gridCol>
                <a:gridCol w="1354990">
                  <a:extLst>
                    <a:ext uri="{9D8B030D-6E8A-4147-A177-3AD203B41FA5}">
                      <a16:colId xmlns:a16="http://schemas.microsoft.com/office/drawing/2014/main" val="2924541003"/>
                    </a:ext>
                  </a:extLst>
                </a:gridCol>
                <a:gridCol w="1319929">
                  <a:extLst>
                    <a:ext uri="{9D8B030D-6E8A-4147-A177-3AD203B41FA5}">
                      <a16:colId xmlns:a16="http://schemas.microsoft.com/office/drawing/2014/main" val="3338920891"/>
                    </a:ext>
                  </a:extLst>
                </a:gridCol>
              </a:tblGrid>
              <a:tr h="39370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25/26 Février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Équipes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Valserhône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01896"/>
                  </a:ext>
                </a:extLst>
              </a:tr>
              <a:tr h="37356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CENTRE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définir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100814"/>
                  </a:ext>
                </a:extLst>
              </a:tr>
              <a:tr h="353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OUEST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Cusset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108186"/>
                  </a:ext>
                </a:extLst>
              </a:tr>
              <a:tr h="37173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11/12 Mars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Individuelles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Albertville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071197"/>
                  </a:ext>
                </a:extLst>
              </a:tr>
              <a:tr h="3772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CENTRE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Annonay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504771"/>
                  </a:ext>
                </a:extLst>
              </a:tr>
              <a:tr h="369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OUEST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Montbrison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73166"/>
                  </a:ext>
                </a:extLst>
              </a:tr>
              <a:tr h="379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01/02 Avril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Régional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Équipes 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Lyon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755809"/>
                  </a:ext>
                </a:extLst>
              </a:tr>
              <a:tr h="453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29/30 Avril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Régional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Individuelles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 le comte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79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8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821505" y="1071546"/>
            <a:ext cx="750099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1505" y="342605"/>
            <a:ext cx="7500990" cy="7101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cap="small" dirty="0">
                <a:solidFill>
                  <a:srgbClr val="E3061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Gym Artistique Féminine</a:t>
            </a:r>
            <a:endParaRPr lang="fr-FR" sz="600" b="1" dirty="0">
              <a:solidFill>
                <a:srgbClr val="E3061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8894360-B9A9-432D-AB2B-83577EC88DC7}"/>
              </a:ext>
            </a:extLst>
          </p:cNvPr>
          <p:cNvGrpSpPr/>
          <p:nvPr/>
        </p:nvGrpSpPr>
        <p:grpSpPr>
          <a:xfrm>
            <a:off x="1" y="6235280"/>
            <a:ext cx="9143999" cy="650103"/>
            <a:chOff x="1" y="6235280"/>
            <a:chExt cx="9143999" cy="650103"/>
          </a:xfrm>
        </p:grpSpPr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5368DF06-7083-4E5D-8B82-58906FA388AA}"/>
                </a:ext>
              </a:extLst>
            </p:cNvPr>
            <p:cNvGrpSpPr/>
            <p:nvPr/>
          </p:nvGrpSpPr>
          <p:grpSpPr>
            <a:xfrm>
              <a:off x="1" y="6235280"/>
              <a:ext cx="9143999" cy="650103"/>
              <a:chOff x="1" y="6235280"/>
              <a:chExt cx="9143999" cy="65010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B2491D2-1FE4-431E-BA6F-32F978CE4ADA}"/>
                  </a:ext>
                </a:extLst>
              </p:cNvPr>
              <p:cNvSpPr/>
              <p:nvPr/>
            </p:nvSpPr>
            <p:spPr>
              <a:xfrm>
                <a:off x="2555776" y="6237312"/>
                <a:ext cx="6588224" cy="648000"/>
              </a:xfrm>
              <a:prstGeom prst="rect">
                <a:avLst/>
              </a:prstGeom>
              <a:gradFill flip="none" rotWithShape="1">
                <a:gsLst>
                  <a:gs pos="0">
                    <a:srgbClr val="1A1D57"/>
                  </a:gs>
                  <a:gs pos="54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4211CA2E-31AE-4986-B261-D48730A412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" y="6235280"/>
                <a:ext cx="2627784" cy="650103"/>
              </a:xfrm>
              <a:prstGeom prst="rect">
                <a:avLst/>
              </a:prstGeom>
            </p:spPr>
          </p:pic>
        </p:grp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1B4DA928-D6B4-4EEE-86E8-D6123E3D0D08}"/>
                </a:ext>
              </a:extLst>
            </p:cNvPr>
            <p:cNvSpPr txBox="1"/>
            <p:nvPr/>
          </p:nvSpPr>
          <p:spPr>
            <a:xfrm>
              <a:off x="2627785" y="6421831"/>
              <a:ext cx="6516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cap="small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Colloque Technique – Compétitions – 27/08/2022 – Saint-Etienne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1774477B-0427-418D-95C3-E7D724174BA0}"/>
              </a:ext>
            </a:extLst>
          </p:cNvPr>
          <p:cNvSpPr txBox="1"/>
          <p:nvPr/>
        </p:nvSpPr>
        <p:spPr>
          <a:xfrm>
            <a:off x="821505" y="1172255"/>
            <a:ext cx="75009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Fédérale A1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C3C9252-3947-1971-E273-D0A79ED0D1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50908"/>
              </p:ext>
            </p:extLst>
          </p:nvPr>
        </p:nvGraphicFramePr>
        <p:xfrm>
          <a:off x="821505" y="1892713"/>
          <a:ext cx="7500990" cy="3072574"/>
        </p:xfrm>
        <a:graphic>
          <a:graphicData uri="http://schemas.openxmlformats.org/drawingml/2006/table">
            <a:tbl>
              <a:tblPr firstRow="1" firstCol="1" bandRow="1"/>
              <a:tblGrid>
                <a:gridCol w="2119686">
                  <a:extLst>
                    <a:ext uri="{9D8B030D-6E8A-4147-A177-3AD203B41FA5}">
                      <a16:colId xmlns:a16="http://schemas.microsoft.com/office/drawing/2014/main" val="3245488228"/>
                    </a:ext>
                  </a:extLst>
                </a:gridCol>
                <a:gridCol w="2706385">
                  <a:extLst>
                    <a:ext uri="{9D8B030D-6E8A-4147-A177-3AD203B41FA5}">
                      <a16:colId xmlns:a16="http://schemas.microsoft.com/office/drawing/2014/main" val="1834568619"/>
                    </a:ext>
                  </a:extLst>
                </a:gridCol>
                <a:gridCol w="1354990">
                  <a:extLst>
                    <a:ext uri="{9D8B030D-6E8A-4147-A177-3AD203B41FA5}">
                      <a16:colId xmlns:a16="http://schemas.microsoft.com/office/drawing/2014/main" val="2924541003"/>
                    </a:ext>
                  </a:extLst>
                </a:gridCol>
                <a:gridCol w="1319929">
                  <a:extLst>
                    <a:ext uri="{9D8B030D-6E8A-4147-A177-3AD203B41FA5}">
                      <a16:colId xmlns:a16="http://schemas.microsoft.com/office/drawing/2014/main" val="3338920891"/>
                    </a:ext>
                  </a:extLst>
                </a:gridCol>
              </a:tblGrid>
              <a:tr h="39370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25/26 Février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Équipes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Valserhône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01896"/>
                  </a:ext>
                </a:extLst>
              </a:tr>
              <a:tr h="37356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CENTRE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définir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100814"/>
                  </a:ext>
                </a:extLst>
              </a:tr>
              <a:tr h="3534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OUEST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Cusset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108186"/>
                  </a:ext>
                </a:extLst>
              </a:tr>
              <a:tr h="37173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11/12 Mars 2023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Individuelles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Albertville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071197"/>
                  </a:ext>
                </a:extLst>
              </a:tr>
              <a:tr h="3772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CENTRE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Annonay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504771"/>
                  </a:ext>
                </a:extLst>
              </a:tr>
              <a:tr h="3699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Inter-département OUEST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Montbrison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73166"/>
                  </a:ext>
                </a:extLst>
              </a:tr>
              <a:tr h="379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29/30 Avril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Régional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Individuelles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Vic le comte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755809"/>
                  </a:ext>
                </a:extLst>
              </a:tr>
              <a:tr h="453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17/18 Juin 2023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Verdana" panose="020B060403050404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Régional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Équipes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Valence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79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8570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1686</Words>
  <Application>Microsoft Macintosh PowerPoint</Application>
  <PresentationFormat>Affichage à l'écran (4:3)</PresentationFormat>
  <Paragraphs>564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4" baseType="lpstr">
      <vt:lpstr>Arial</vt:lpstr>
      <vt:lpstr>Calibri</vt:lpstr>
      <vt:lpstr>Symbol</vt:lpstr>
      <vt:lpstr>Verdana</vt:lpstr>
      <vt:lpstr>Thème Office</vt:lpstr>
      <vt:lpstr>Colloque Technique  Les Compétitions – Jérôme COMBETTE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      Compétition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MEYNIER Adèle</cp:lastModifiedBy>
  <cp:revision>220</cp:revision>
  <dcterms:created xsi:type="dcterms:W3CDTF">2016-01-13T10:17:27Z</dcterms:created>
  <dcterms:modified xsi:type="dcterms:W3CDTF">2022-08-26T16:08:26Z</dcterms:modified>
</cp:coreProperties>
</file>